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5" r:id="rId3"/>
    <p:sldId id="259" r:id="rId4"/>
    <p:sldId id="266" r:id="rId5"/>
    <p:sldId id="267" r:id="rId6"/>
    <p:sldId id="264" r:id="rId7"/>
    <p:sldId id="258" r:id="rId8"/>
    <p:sldId id="269" r:id="rId9"/>
    <p:sldId id="261"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91" autoAdjust="0"/>
    <p:restoredTop sz="90929"/>
  </p:normalViewPr>
  <p:slideViewPr>
    <p:cSldViewPr>
      <p:cViewPr varScale="1">
        <p:scale>
          <a:sx n="99" d="100"/>
          <a:sy n="99" d="100"/>
        </p:scale>
        <p:origin x="-67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0341800-F288-4B52-99F8-F0AAD3B8C1B8}" type="slidenum">
              <a:rPr lang="en-US" altLang="en-US"/>
              <a:pPr/>
              <a:t>‹#›</a:t>
            </a:fld>
            <a:endParaRPr lang="en-US" altLang="en-US"/>
          </a:p>
        </p:txBody>
      </p:sp>
    </p:spTree>
    <p:extLst>
      <p:ext uri="{BB962C8B-B14F-4D97-AF65-F5344CB8AC3E}">
        <p14:creationId xmlns:p14="http://schemas.microsoft.com/office/powerpoint/2010/main" val="3275555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14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CDC3644-A374-4F67-8763-0AF5D06217C1}" type="slidenum">
              <a:rPr lang="en-US" altLang="en-US"/>
              <a:pPr/>
              <a:t>‹#›</a:t>
            </a:fld>
            <a:endParaRPr lang="en-US" altLang="en-US"/>
          </a:p>
        </p:txBody>
      </p:sp>
    </p:spTree>
    <p:extLst>
      <p:ext uri="{BB962C8B-B14F-4D97-AF65-F5344CB8AC3E}">
        <p14:creationId xmlns:p14="http://schemas.microsoft.com/office/powerpoint/2010/main" val="15281214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DC3644-A374-4F67-8763-0AF5D06217C1}" type="slidenum">
              <a:rPr lang="en-US" altLang="en-US" smtClean="0"/>
              <a:pPr/>
              <a:t>8</a:t>
            </a:fld>
            <a:endParaRPr lang="en-US" altLang="en-US"/>
          </a:p>
        </p:txBody>
      </p:sp>
    </p:spTree>
    <p:extLst>
      <p:ext uri="{BB962C8B-B14F-4D97-AF65-F5344CB8AC3E}">
        <p14:creationId xmlns:p14="http://schemas.microsoft.com/office/powerpoint/2010/main" val="41082584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170" name="Picture 2" descr="C:\My Documents\Phi Sigma Rho\Logo\pyramidcolor.jp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743200" y="830263"/>
            <a:ext cx="6710363" cy="6027737"/>
          </a:xfrm>
          <a:prstGeom prst="rect">
            <a:avLst/>
          </a:prstGeom>
          <a:noFill/>
          <a:extLst>
            <a:ext uri="{909E8E84-426E-40DD-AFC4-6F175D3DCCD1}">
              <a14:hiddenFill xmlns:a14="http://schemas.microsoft.com/office/drawing/2010/main">
                <a:solidFill>
                  <a:srgbClr val="FFFFFF"/>
                </a:solidFill>
              </a14:hiddenFill>
            </a:ext>
          </a:extLst>
        </p:spPr>
      </p:pic>
      <p:sp>
        <p:nvSpPr>
          <p:cNvPr id="7171" name="Rectangle 3"/>
          <p:cNvSpPr>
            <a:spLocks noGrp="1" noChangeArrowheads="1"/>
          </p:cNvSpPr>
          <p:nvPr>
            <p:ph type="ctrTitle"/>
          </p:nvPr>
        </p:nvSpPr>
        <p:spPr>
          <a:xfrm>
            <a:off x="762000" y="1447800"/>
            <a:ext cx="7772400" cy="1143000"/>
          </a:xfrm>
        </p:spPr>
        <p:txBody>
          <a:bodyPr/>
          <a:lstStyle>
            <a:lvl1pPr>
              <a:defRPr/>
            </a:lvl1pPr>
          </a:lstStyle>
          <a:p>
            <a:pPr lvl="0"/>
            <a:r>
              <a:rPr lang="en-US" altLang="en-US" noProof="0" smtClean="0"/>
              <a:t>Click to edit Master title style</a:t>
            </a:r>
          </a:p>
        </p:txBody>
      </p:sp>
      <p:sp>
        <p:nvSpPr>
          <p:cNvPr id="7172" name="Rectangle 4"/>
          <p:cNvSpPr>
            <a:spLocks noGrp="1" noChangeArrowheads="1"/>
          </p:cNvSpPr>
          <p:nvPr>
            <p:ph type="subTitle" idx="1"/>
          </p:nvPr>
        </p:nvSpPr>
        <p:spPr>
          <a:xfrm>
            <a:off x="1447800" y="3048000"/>
            <a:ext cx="6400800" cy="1752600"/>
          </a:xfrm>
        </p:spPr>
        <p:txBody>
          <a:bodyPr/>
          <a:lstStyle>
            <a:lvl1pPr marL="0" indent="0" algn="ctr">
              <a:buFontTx/>
              <a:buNone/>
              <a:defRPr/>
            </a:lvl1pPr>
          </a:lstStyle>
          <a:p>
            <a:pPr lvl="0"/>
            <a:r>
              <a:rPr lang="en-US" altLang="en-US" noProof="0" smtClean="0"/>
              <a:t>Click to edit Master subtitle style</a:t>
            </a:r>
          </a:p>
        </p:txBody>
      </p:sp>
      <p:pic>
        <p:nvPicPr>
          <p:cNvPr id="7176" name="Picture 8" descr="C:\My Documents\Phi Sigma Rho\Logo\FINALLOGO.tif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29200"/>
            <a:ext cx="1981200" cy="16779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69512FB-A9B1-4D4E-BA8F-1E5237DBA948}" type="slidenum">
              <a:rPr lang="en-US" altLang="en-US"/>
              <a:pPr/>
              <a:t>‹#›</a:t>
            </a:fld>
            <a:endParaRPr lang="en-US" altLang="en-US"/>
          </a:p>
        </p:txBody>
      </p:sp>
    </p:spTree>
    <p:extLst>
      <p:ext uri="{BB962C8B-B14F-4D97-AF65-F5344CB8AC3E}">
        <p14:creationId xmlns:p14="http://schemas.microsoft.com/office/powerpoint/2010/main" val="71653592"/>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96888"/>
            <a:ext cx="1943100" cy="5599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96888"/>
            <a:ext cx="5676900" cy="5599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7238C85-4AEB-47B5-B611-5A43567D977E}" type="slidenum">
              <a:rPr lang="en-US" altLang="en-US"/>
              <a:pPr/>
              <a:t>‹#›</a:t>
            </a:fld>
            <a:endParaRPr lang="en-US" altLang="en-US"/>
          </a:p>
        </p:txBody>
      </p:sp>
    </p:spTree>
    <p:extLst>
      <p:ext uri="{BB962C8B-B14F-4D97-AF65-F5344CB8AC3E}">
        <p14:creationId xmlns:p14="http://schemas.microsoft.com/office/powerpoint/2010/main" val="1434825084"/>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4F2D784-4C35-4A16-919E-E880947B62EE}" type="slidenum">
              <a:rPr lang="en-US" altLang="en-US"/>
              <a:pPr/>
              <a:t>‹#›</a:t>
            </a:fld>
            <a:endParaRPr lang="en-US" altLang="en-US"/>
          </a:p>
        </p:txBody>
      </p:sp>
    </p:spTree>
    <p:extLst>
      <p:ext uri="{BB962C8B-B14F-4D97-AF65-F5344CB8AC3E}">
        <p14:creationId xmlns:p14="http://schemas.microsoft.com/office/powerpoint/2010/main" val="208086564"/>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0C925BA-38A4-463B-B4A6-8CBF0409B5E5}" type="slidenum">
              <a:rPr lang="en-US" altLang="en-US"/>
              <a:pPr/>
              <a:t>‹#›</a:t>
            </a:fld>
            <a:endParaRPr lang="en-US" altLang="en-US"/>
          </a:p>
        </p:txBody>
      </p:sp>
    </p:spTree>
    <p:extLst>
      <p:ext uri="{BB962C8B-B14F-4D97-AF65-F5344CB8AC3E}">
        <p14:creationId xmlns:p14="http://schemas.microsoft.com/office/powerpoint/2010/main" val="1489867271"/>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2EE6344-542C-48AB-BFC1-26DDE176A7F6}" type="slidenum">
              <a:rPr lang="en-US" altLang="en-US"/>
              <a:pPr/>
              <a:t>‹#›</a:t>
            </a:fld>
            <a:endParaRPr lang="en-US" altLang="en-US"/>
          </a:p>
        </p:txBody>
      </p:sp>
    </p:spTree>
    <p:extLst>
      <p:ext uri="{BB962C8B-B14F-4D97-AF65-F5344CB8AC3E}">
        <p14:creationId xmlns:p14="http://schemas.microsoft.com/office/powerpoint/2010/main" val="1248851001"/>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525BFF7-C33D-4168-85E4-F6CFF03AD784}" type="slidenum">
              <a:rPr lang="en-US" altLang="en-US"/>
              <a:pPr/>
              <a:t>‹#›</a:t>
            </a:fld>
            <a:endParaRPr lang="en-US" altLang="en-US"/>
          </a:p>
        </p:txBody>
      </p:sp>
    </p:spTree>
    <p:extLst>
      <p:ext uri="{BB962C8B-B14F-4D97-AF65-F5344CB8AC3E}">
        <p14:creationId xmlns:p14="http://schemas.microsoft.com/office/powerpoint/2010/main" val="112116381"/>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49D5CCB-0F4F-47F7-9DC5-F1F3EDA60D07}" type="slidenum">
              <a:rPr lang="en-US" altLang="en-US"/>
              <a:pPr/>
              <a:t>‹#›</a:t>
            </a:fld>
            <a:endParaRPr lang="en-US" altLang="en-US"/>
          </a:p>
        </p:txBody>
      </p:sp>
    </p:spTree>
    <p:extLst>
      <p:ext uri="{BB962C8B-B14F-4D97-AF65-F5344CB8AC3E}">
        <p14:creationId xmlns:p14="http://schemas.microsoft.com/office/powerpoint/2010/main" val="289755751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EE770E8-3B89-4E6D-9213-5B94B159C7BD}" type="slidenum">
              <a:rPr lang="en-US" altLang="en-US"/>
              <a:pPr/>
              <a:t>‹#›</a:t>
            </a:fld>
            <a:endParaRPr lang="en-US" altLang="en-US"/>
          </a:p>
        </p:txBody>
      </p:sp>
    </p:spTree>
    <p:extLst>
      <p:ext uri="{BB962C8B-B14F-4D97-AF65-F5344CB8AC3E}">
        <p14:creationId xmlns:p14="http://schemas.microsoft.com/office/powerpoint/2010/main" val="2113071408"/>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7D00FF5-9D38-4B0F-8614-0560527E80BF}" type="slidenum">
              <a:rPr lang="en-US" altLang="en-US"/>
              <a:pPr/>
              <a:t>‹#›</a:t>
            </a:fld>
            <a:endParaRPr lang="en-US" altLang="en-US"/>
          </a:p>
        </p:txBody>
      </p:sp>
    </p:spTree>
    <p:extLst>
      <p:ext uri="{BB962C8B-B14F-4D97-AF65-F5344CB8AC3E}">
        <p14:creationId xmlns:p14="http://schemas.microsoft.com/office/powerpoint/2010/main" val="1982659814"/>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05706BC-AAA4-4C71-AB54-240A43BE4485}" type="slidenum">
              <a:rPr lang="en-US" altLang="en-US"/>
              <a:pPr/>
              <a:t>‹#›</a:t>
            </a:fld>
            <a:endParaRPr lang="en-US" altLang="en-US"/>
          </a:p>
        </p:txBody>
      </p:sp>
    </p:spTree>
    <p:extLst>
      <p:ext uri="{BB962C8B-B14F-4D97-AF65-F5344CB8AC3E}">
        <p14:creationId xmlns:p14="http://schemas.microsoft.com/office/powerpoint/2010/main" val="2013452004"/>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5" name="Picture 11" descr="C:\My Documents\Phi Sigma Rho\Logo\pyramidcolor.jpg"/>
          <p:cNvPicPr>
            <a:picLocks noChangeAspect="1" noChangeArrowheads="1"/>
          </p:cNvPicPr>
          <p:nvPr/>
        </p:nvPicPr>
        <p:blipFill>
          <a:blip r:embed="rId13" cstate="print">
            <a:lum bright="70000" contrast="-70000"/>
            <a:extLst>
              <a:ext uri="{28A0092B-C50C-407E-A947-70E740481C1C}">
                <a14:useLocalDpi xmlns:a14="http://schemas.microsoft.com/office/drawing/2010/main" val="0"/>
              </a:ext>
            </a:extLst>
          </a:blip>
          <a:srcRect/>
          <a:stretch>
            <a:fillRect/>
          </a:stretch>
        </p:blipFill>
        <p:spPr bwMode="auto">
          <a:xfrm>
            <a:off x="2433637" y="762000"/>
            <a:ext cx="6710363" cy="6027737"/>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2895600" y="496888"/>
            <a:ext cx="5562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F1B2A69C-228F-4142-BE07-DCF857C7E9C9}" type="slidenum">
              <a:rPr lang="en-US" altLang="en-US"/>
              <a:pPr/>
              <a:t>‹#›</a:t>
            </a:fld>
            <a:endParaRPr lang="en-US" altLang="en-US"/>
          </a:p>
        </p:txBody>
      </p:sp>
      <p:pic>
        <p:nvPicPr>
          <p:cNvPr id="1031" name="Picture 7" descr="C:\My Documents\Phi Sigma Rho\Logo\FINALLOGO.tiff"/>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85800" y="228600"/>
            <a:ext cx="1981200" cy="16779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iming>
    <p:tnLst>
      <p:par>
        <p:cTn id="1" dur="indefinite" restart="never" nodeType="tmRoot"/>
      </p:par>
    </p:tnLst>
  </p:timing>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Comic Sans MS" pitchFamily="66" charset="0"/>
        </a:defRPr>
      </a:lvl2pPr>
      <a:lvl3pPr algn="l" rtl="0" eaLnBrk="1" fontAlgn="base" hangingPunct="1">
        <a:spcBef>
          <a:spcPct val="0"/>
        </a:spcBef>
        <a:spcAft>
          <a:spcPct val="0"/>
        </a:spcAft>
        <a:defRPr sz="4000">
          <a:solidFill>
            <a:schemeClr val="tx2"/>
          </a:solidFill>
          <a:latin typeface="Comic Sans MS" pitchFamily="66" charset="0"/>
        </a:defRPr>
      </a:lvl3pPr>
      <a:lvl4pPr algn="l" rtl="0" eaLnBrk="1" fontAlgn="base" hangingPunct="1">
        <a:spcBef>
          <a:spcPct val="0"/>
        </a:spcBef>
        <a:spcAft>
          <a:spcPct val="0"/>
        </a:spcAft>
        <a:defRPr sz="4000">
          <a:solidFill>
            <a:schemeClr val="tx2"/>
          </a:solidFill>
          <a:latin typeface="Comic Sans MS" pitchFamily="66" charset="0"/>
        </a:defRPr>
      </a:lvl4pPr>
      <a:lvl5pPr algn="l" rtl="0" eaLnBrk="1" fontAlgn="base" hangingPunct="1">
        <a:spcBef>
          <a:spcPct val="0"/>
        </a:spcBef>
        <a:spcAft>
          <a:spcPct val="0"/>
        </a:spcAft>
        <a:defRPr sz="4000">
          <a:solidFill>
            <a:schemeClr val="tx2"/>
          </a:solidFill>
          <a:latin typeface="Comic Sans MS" pitchFamily="66" charset="0"/>
        </a:defRPr>
      </a:lvl5pPr>
      <a:lvl6pPr marL="457200" algn="l" rtl="0" eaLnBrk="1" fontAlgn="base" hangingPunct="1">
        <a:spcBef>
          <a:spcPct val="0"/>
        </a:spcBef>
        <a:spcAft>
          <a:spcPct val="0"/>
        </a:spcAft>
        <a:defRPr sz="4000">
          <a:solidFill>
            <a:schemeClr val="tx2"/>
          </a:solidFill>
          <a:latin typeface="Comic Sans MS" pitchFamily="66" charset="0"/>
        </a:defRPr>
      </a:lvl6pPr>
      <a:lvl7pPr marL="914400" algn="l" rtl="0" eaLnBrk="1" fontAlgn="base" hangingPunct="1">
        <a:spcBef>
          <a:spcPct val="0"/>
        </a:spcBef>
        <a:spcAft>
          <a:spcPct val="0"/>
        </a:spcAft>
        <a:defRPr sz="4000">
          <a:solidFill>
            <a:schemeClr val="tx2"/>
          </a:solidFill>
          <a:latin typeface="Comic Sans MS" pitchFamily="66" charset="0"/>
        </a:defRPr>
      </a:lvl7pPr>
      <a:lvl8pPr marL="1371600" algn="l" rtl="0" eaLnBrk="1" fontAlgn="base" hangingPunct="1">
        <a:spcBef>
          <a:spcPct val="0"/>
        </a:spcBef>
        <a:spcAft>
          <a:spcPct val="0"/>
        </a:spcAft>
        <a:defRPr sz="4000">
          <a:solidFill>
            <a:schemeClr val="tx2"/>
          </a:solidFill>
          <a:latin typeface="Comic Sans MS" pitchFamily="66" charset="0"/>
        </a:defRPr>
      </a:lvl8pPr>
      <a:lvl9pPr marL="1828800" algn="l" rtl="0" eaLnBrk="1" fontAlgn="base" hangingPunct="1">
        <a:spcBef>
          <a:spcPct val="0"/>
        </a:spcBef>
        <a:spcAft>
          <a:spcPct val="0"/>
        </a:spcAft>
        <a:defRPr sz="4000">
          <a:solidFill>
            <a:schemeClr val="tx2"/>
          </a:solidFill>
          <a:latin typeface="Comic Sans MS" pitchFamily="66" charset="0"/>
        </a:defRPr>
      </a:lvl9pPr>
    </p:titleStyle>
    <p:bodyStyle>
      <a:lvl1pPr marL="342900" indent="-342900" algn="l" rtl="0" eaLnBrk="1" fontAlgn="base" hangingPunct="1">
        <a:spcBef>
          <a:spcPct val="20000"/>
        </a:spcBef>
        <a:spcAft>
          <a:spcPct val="0"/>
        </a:spcAft>
        <a:buBlip>
          <a:blip r:embed="rId15"/>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Blip>
          <a:blip r:embed="rId15"/>
        </a:buBlip>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Blip>
          <a:blip r:embed="rId15"/>
        </a:buBlip>
        <a:defRPr sz="2000">
          <a:solidFill>
            <a:schemeClr val="tx1"/>
          </a:solidFill>
          <a:latin typeface="+mn-lt"/>
        </a:defRPr>
      </a:lvl5pPr>
      <a:lvl6pPr marL="2514600" indent="-228600" algn="l" rtl="0" eaLnBrk="1" fontAlgn="base" hangingPunct="1">
        <a:spcBef>
          <a:spcPct val="20000"/>
        </a:spcBef>
        <a:spcAft>
          <a:spcPct val="0"/>
        </a:spcAft>
        <a:buBlip>
          <a:blip r:embed="rId15"/>
        </a:buBlip>
        <a:defRPr sz="2000">
          <a:solidFill>
            <a:schemeClr val="tx1"/>
          </a:solidFill>
          <a:latin typeface="+mn-lt"/>
        </a:defRPr>
      </a:lvl6pPr>
      <a:lvl7pPr marL="2971800" indent="-228600" algn="l" rtl="0" eaLnBrk="1" fontAlgn="base" hangingPunct="1">
        <a:spcBef>
          <a:spcPct val="20000"/>
        </a:spcBef>
        <a:spcAft>
          <a:spcPct val="0"/>
        </a:spcAft>
        <a:buBlip>
          <a:blip r:embed="rId15"/>
        </a:buBlip>
        <a:defRPr sz="2000">
          <a:solidFill>
            <a:schemeClr val="tx1"/>
          </a:solidFill>
          <a:latin typeface="+mn-lt"/>
        </a:defRPr>
      </a:lvl7pPr>
      <a:lvl8pPr marL="3429000" indent="-228600" algn="l" rtl="0" eaLnBrk="1" fontAlgn="base" hangingPunct="1">
        <a:spcBef>
          <a:spcPct val="20000"/>
        </a:spcBef>
        <a:spcAft>
          <a:spcPct val="0"/>
        </a:spcAft>
        <a:buBlip>
          <a:blip r:embed="rId15"/>
        </a:buBlip>
        <a:defRPr sz="2000">
          <a:solidFill>
            <a:schemeClr val="tx1"/>
          </a:solidFill>
          <a:latin typeface="+mn-lt"/>
        </a:defRPr>
      </a:lvl8pPr>
      <a:lvl9pPr marL="3886200" indent="-228600" algn="l" rtl="0" eaLnBrk="1" fontAlgn="base" hangingPunct="1">
        <a:spcBef>
          <a:spcPct val="20000"/>
        </a:spcBef>
        <a:spcAft>
          <a:spcPct val="0"/>
        </a:spcAft>
        <a:buBlip>
          <a:blip r:embed="rId15"/>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uh.edu/cfsl/chapters/sororitie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p:txBody>
          <a:bodyPr/>
          <a:lstStyle/>
          <a:p>
            <a:pPr marL="0" indent="0" algn="ctr">
              <a:buNone/>
            </a:pPr>
            <a:r>
              <a:rPr lang="en-US" altLang="en-US" sz="4400" dirty="0" smtClean="0">
                <a:latin typeface="Arial" panose="020B0604020202020204" pitchFamily="34" charset="0"/>
                <a:cs typeface="Arial" panose="020B0604020202020204" pitchFamily="34" charset="0"/>
              </a:rPr>
              <a:t>Upsilon Chapter History Lesson</a:t>
            </a:r>
          </a:p>
          <a:p>
            <a:pPr marL="0" indent="0">
              <a:lnSpc>
                <a:spcPct val="90000"/>
              </a:lnSpc>
              <a:buNone/>
            </a:pPr>
            <a:endParaRPr lang="en-US" altLang="en-US" sz="2400" i="1" dirty="0" smtClean="0">
              <a:latin typeface="Arial" panose="020B0604020202020204" pitchFamily="34" charset="0"/>
              <a:cs typeface="Arial" panose="020B0604020202020204" pitchFamily="34" charset="0"/>
            </a:endParaRPr>
          </a:p>
          <a:p>
            <a:pPr marL="0" indent="0">
              <a:lnSpc>
                <a:spcPct val="90000"/>
              </a:lnSpc>
              <a:buNone/>
            </a:pPr>
            <a:endParaRPr lang="en-US" altLang="en-US" sz="2400" i="1" dirty="0">
              <a:latin typeface="Arial" panose="020B0604020202020204" pitchFamily="34" charset="0"/>
              <a:cs typeface="Arial" panose="020B0604020202020204" pitchFamily="34" charset="0"/>
            </a:endParaRPr>
          </a:p>
          <a:p>
            <a:pPr marL="0" indent="0" algn="ctr">
              <a:lnSpc>
                <a:spcPct val="90000"/>
              </a:lnSpc>
              <a:buNone/>
            </a:pPr>
            <a:r>
              <a:rPr lang="en-US" altLang="en-US" sz="2400" i="1" dirty="0" smtClean="0">
                <a:latin typeface="Arial" panose="020B0604020202020204" pitchFamily="34" charset="0"/>
                <a:cs typeface="Arial" panose="020B0604020202020204" pitchFamily="34" charset="0"/>
              </a:rPr>
              <a:t>Objective</a:t>
            </a:r>
            <a:r>
              <a:rPr lang="en-US" altLang="en-US" sz="2400" i="1" dirty="0">
                <a:latin typeface="Arial" panose="020B0604020202020204" pitchFamily="34" charset="0"/>
                <a:cs typeface="Arial" panose="020B0604020202020204" pitchFamily="34" charset="0"/>
              </a:rPr>
              <a:t>s</a:t>
            </a:r>
          </a:p>
          <a:p>
            <a:pPr marL="0" indent="0" algn="ctr">
              <a:buNone/>
            </a:pPr>
            <a:r>
              <a:rPr lang="en-US" altLang="en-US" sz="2400" i="1" dirty="0">
                <a:latin typeface="Arial" panose="020B0604020202020204" pitchFamily="34" charset="0"/>
                <a:cs typeface="Arial" panose="020B0604020202020204" pitchFamily="34" charset="0"/>
              </a:rPr>
              <a:t>To </a:t>
            </a:r>
            <a:r>
              <a:rPr lang="en-US" altLang="en-US" sz="2400" i="1" dirty="0" smtClean="0">
                <a:latin typeface="Arial" panose="020B0604020202020204" pitchFamily="34" charset="0"/>
                <a:cs typeface="Arial" panose="020B0604020202020204" pitchFamily="34" charset="0"/>
              </a:rPr>
              <a:t>explain the history of the Upsilon Chapter at the University of Houston for new members</a:t>
            </a:r>
            <a:endParaRPr lang="en-US" altLang="en-US" sz="2400" dirty="0">
              <a:latin typeface="Arial" panose="020B0604020202020204" pitchFamily="34" charset="0"/>
              <a:cs typeface="Arial" panose="020B0604020202020204" pitchFamily="34" charset="0"/>
            </a:endParaRPr>
          </a:p>
          <a:p>
            <a:pPr marL="0" indent="0" algn="ctr">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History</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sz="1700" dirty="0" smtClean="0"/>
              <a:t>Fall of 2003 - initiated as an interest </a:t>
            </a:r>
            <a:r>
              <a:rPr lang="en-US" sz="1700" dirty="0"/>
              <a:t>group at the University of </a:t>
            </a:r>
            <a:r>
              <a:rPr lang="en-US" sz="1700" dirty="0" smtClean="0"/>
              <a:t>Houston</a:t>
            </a:r>
          </a:p>
          <a:p>
            <a:r>
              <a:rPr lang="en-US" sz="1700" dirty="0" smtClean="0"/>
              <a:t>Interest </a:t>
            </a:r>
            <a:r>
              <a:rPr lang="en-US" sz="1700" dirty="0"/>
              <a:t>group grew to the original ten Alpha Class members of Phi Sigma Rho Colony at </a:t>
            </a:r>
            <a:r>
              <a:rPr lang="en-US" sz="1700" dirty="0" smtClean="0"/>
              <a:t>UH</a:t>
            </a:r>
          </a:p>
          <a:p>
            <a:r>
              <a:rPr lang="en-US" sz="1700" dirty="0" smtClean="0"/>
              <a:t>Alpha </a:t>
            </a:r>
            <a:r>
              <a:rPr lang="en-US" sz="1700" dirty="0"/>
              <a:t>Class members learned the secrets and traditions of Phi Sigma Rho and were inducted in to the sorority on June 19, </a:t>
            </a:r>
            <a:r>
              <a:rPr lang="en-US" sz="1700" dirty="0" smtClean="0"/>
              <a:t>2004</a:t>
            </a:r>
          </a:p>
          <a:p>
            <a:r>
              <a:rPr lang="en-US" sz="1700" dirty="0" smtClean="0"/>
              <a:t>December </a:t>
            </a:r>
            <a:r>
              <a:rPr lang="en-US" sz="1700" dirty="0"/>
              <a:t>of </a:t>
            </a:r>
            <a:r>
              <a:rPr lang="en-US" sz="1700" dirty="0" smtClean="0"/>
              <a:t>2004 - officially </a:t>
            </a:r>
            <a:r>
              <a:rPr lang="en-US" sz="1700" dirty="0"/>
              <a:t>recognized by the </a:t>
            </a:r>
            <a:r>
              <a:rPr lang="en-US" sz="1700" dirty="0" smtClean="0"/>
              <a:t>University </a:t>
            </a:r>
            <a:r>
              <a:rPr lang="en-US" sz="1700" dirty="0"/>
              <a:t>through the Department of Campus </a:t>
            </a:r>
            <a:r>
              <a:rPr lang="en-US" sz="1700" dirty="0" smtClean="0"/>
              <a:t>Activities</a:t>
            </a:r>
          </a:p>
          <a:p>
            <a:r>
              <a:rPr lang="en-US" sz="1700" dirty="0" smtClean="0"/>
              <a:t>Fall of 2005 - Alpha </a:t>
            </a:r>
            <a:r>
              <a:rPr lang="en-US" sz="1700" dirty="0"/>
              <a:t>Class members rushed for a Beta Class </a:t>
            </a:r>
            <a:endParaRPr lang="en-US" sz="1700" dirty="0" smtClean="0"/>
          </a:p>
          <a:p>
            <a:r>
              <a:rPr lang="en-US" sz="1700" dirty="0" smtClean="0"/>
              <a:t>Friday</a:t>
            </a:r>
            <a:r>
              <a:rPr lang="en-US" sz="1700" dirty="0"/>
              <a:t>, October 7, </a:t>
            </a:r>
            <a:r>
              <a:rPr lang="en-US" sz="1700" dirty="0" smtClean="0"/>
              <a:t>2005</a:t>
            </a:r>
            <a:r>
              <a:rPr lang="en-US" sz="1700" dirty="0"/>
              <a:t> </a:t>
            </a:r>
            <a:r>
              <a:rPr lang="en-US" sz="1700" dirty="0" smtClean="0"/>
              <a:t>- We </a:t>
            </a:r>
            <a:r>
              <a:rPr lang="en-US" sz="1700" dirty="0"/>
              <a:t>inducted six new Beta Class </a:t>
            </a:r>
            <a:r>
              <a:rPr lang="en-US" sz="1700" dirty="0" smtClean="0"/>
              <a:t>members</a:t>
            </a:r>
            <a:r>
              <a:rPr lang="en-US" sz="1700" dirty="0"/>
              <a:t> </a:t>
            </a:r>
            <a:endParaRPr lang="en-US" sz="1700" dirty="0" smtClean="0"/>
          </a:p>
          <a:p>
            <a:r>
              <a:rPr lang="en-US" sz="1700" dirty="0" smtClean="0"/>
              <a:t>Fall </a:t>
            </a:r>
            <a:r>
              <a:rPr lang="en-US" sz="1700" dirty="0"/>
              <a:t>of </a:t>
            </a:r>
            <a:r>
              <a:rPr lang="en-US" sz="1700" dirty="0" smtClean="0"/>
              <a:t>2005 - We </a:t>
            </a:r>
            <a:r>
              <a:rPr lang="en-US" sz="1700" dirty="0"/>
              <a:t>were granted our </a:t>
            </a:r>
            <a:r>
              <a:rPr lang="en-US" sz="1700" dirty="0" smtClean="0"/>
              <a:t>charter!</a:t>
            </a:r>
          </a:p>
          <a:p>
            <a:r>
              <a:rPr lang="en-US" sz="1700" b="1" dirty="0" smtClean="0"/>
              <a:t>On </a:t>
            </a:r>
            <a:r>
              <a:rPr lang="en-US" sz="1700" b="1" dirty="0"/>
              <a:t>December 3, 2005, the University of Houston colony became the Upsilon Chapter of Phi Sigma Rho. </a:t>
            </a:r>
            <a:endParaRPr lang="en-US" sz="1700" b="1" dirty="0" smtClean="0"/>
          </a:p>
          <a:p>
            <a:r>
              <a:rPr lang="en-US" sz="1700" dirty="0" smtClean="0"/>
              <a:t>All </a:t>
            </a:r>
            <a:r>
              <a:rPr lang="en-US" sz="1700" dirty="0"/>
              <a:t>together, we initiated fourteen girls that day, eight Alpha Class members and six new Beta Class members. </a:t>
            </a:r>
            <a:r>
              <a:rPr lang="en-US" sz="1700" dirty="0" smtClean="0"/>
              <a:t>We </a:t>
            </a:r>
            <a:r>
              <a:rPr lang="en-US" sz="1700" dirty="0"/>
              <a:t>made history that day having the chapter installation, alpha class initiation, and beta class initiation in one day…also known as Triple I.</a:t>
            </a:r>
            <a:endParaRPr lang="en-US" altLang="en-US"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9022652"/>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History</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2819400"/>
          </a:xfrm>
        </p:spPr>
        <p:txBody>
          <a:bodyPr/>
          <a:lstStyle/>
          <a:p>
            <a:r>
              <a:rPr lang="en-US" altLang="en-US" sz="2200" dirty="0" smtClean="0">
                <a:latin typeface="Arial" panose="020B0604020202020204" pitchFamily="34" charset="0"/>
                <a:cs typeface="Arial" panose="020B0604020202020204" pitchFamily="34" charset="0"/>
              </a:rPr>
              <a:t>Chapter installed on December 3, 2005</a:t>
            </a:r>
          </a:p>
          <a:p>
            <a:r>
              <a:rPr lang="en-US" altLang="en-US" sz="2200" dirty="0" smtClean="0">
                <a:latin typeface="Arial" panose="020B0604020202020204" pitchFamily="34" charset="0"/>
                <a:cs typeface="Arial" panose="020B0604020202020204" pitchFamily="34" charset="0"/>
              </a:rPr>
              <a:t>Founding members</a:t>
            </a:r>
          </a:p>
          <a:p>
            <a:pPr lvl="1"/>
            <a:r>
              <a:rPr lang="en-US" altLang="en-US" sz="1800" dirty="0" smtClean="0">
                <a:latin typeface="Arial" panose="020B0604020202020204" pitchFamily="34" charset="0"/>
                <a:cs typeface="Arial" panose="020B0604020202020204" pitchFamily="34" charset="0"/>
              </a:rPr>
              <a:t>Sharon James Drake</a:t>
            </a:r>
          </a:p>
          <a:p>
            <a:pPr lvl="1"/>
            <a:r>
              <a:rPr lang="en-US" sz="1800" dirty="0" smtClean="0">
                <a:latin typeface="Arial" panose="020B0604020202020204" pitchFamily="34" charset="0"/>
                <a:cs typeface="Arial" panose="020B0604020202020204" pitchFamily="34" charset="0"/>
              </a:rPr>
              <a:t>Cristina Cavazos</a:t>
            </a:r>
            <a:endParaRPr lang="en-US" sz="1800" dirty="0">
              <a:latin typeface="Arial" panose="020B0604020202020204" pitchFamily="34" charset="0"/>
              <a:cs typeface="Arial" panose="020B0604020202020204" pitchFamily="34" charset="0"/>
            </a:endParaRPr>
          </a:p>
          <a:p>
            <a:pPr lvl="1"/>
            <a:r>
              <a:rPr lang="en-US" sz="1800" dirty="0" err="1">
                <a:latin typeface="Arial" panose="020B0604020202020204" pitchFamily="34" charset="0"/>
                <a:cs typeface="Arial" panose="020B0604020202020204" pitchFamily="34" charset="0"/>
              </a:rPr>
              <a:t>Ngozi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Egele</a:t>
            </a:r>
            <a:endParaRPr lang="en-US" sz="1800" dirty="0">
              <a:latin typeface="Arial" panose="020B0604020202020204" pitchFamily="34" charset="0"/>
              <a:cs typeface="Arial" panose="020B0604020202020204" pitchFamily="34" charset="0"/>
            </a:endParaRPr>
          </a:p>
          <a:p>
            <a:pPr lvl="1"/>
            <a:r>
              <a:rPr lang="en-US" sz="1800" dirty="0" err="1" smtClean="0">
                <a:latin typeface="Arial" panose="020B0604020202020204" pitchFamily="34" charset="0"/>
                <a:cs typeface="Arial" panose="020B0604020202020204" pitchFamily="34" charset="0"/>
              </a:rPr>
              <a:t>Ivie</a:t>
            </a:r>
            <a:r>
              <a:rPr lang="en-US" sz="1800" dirty="0" smtClean="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Ogiamien</a:t>
            </a:r>
            <a:endParaRPr lang="en-US" sz="1800" dirty="0">
              <a:latin typeface="Arial" panose="020B0604020202020204" pitchFamily="34" charset="0"/>
              <a:cs typeface="Arial" panose="020B0604020202020204" pitchFamily="34" charset="0"/>
            </a:endParaRPr>
          </a:p>
          <a:p>
            <a:pPr lvl="1"/>
            <a:r>
              <a:rPr lang="en-US" sz="1800" dirty="0" err="1">
                <a:latin typeface="Arial" panose="020B0604020202020204" pitchFamily="34" charset="0"/>
                <a:cs typeface="Arial" panose="020B0604020202020204" pitchFamily="34" charset="0"/>
              </a:rPr>
              <a:t>Sree</a:t>
            </a:r>
            <a:r>
              <a:rPr lang="en-US" sz="1800" dirty="0">
                <a:latin typeface="Arial" panose="020B0604020202020204" pitchFamily="34" charset="0"/>
                <a:cs typeface="Arial" panose="020B0604020202020204" pitchFamily="34" charset="0"/>
              </a:rPr>
              <a:t> Reddy</a:t>
            </a:r>
          </a:p>
          <a:p>
            <a:pPr lvl="1"/>
            <a:r>
              <a:rPr lang="en-US" sz="1800" dirty="0" err="1">
                <a:latin typeface="Arial" panose="020B0604020202020204" pitchFamily="34" charset="0"/>
                <a:cs typeface="Arial" panose="020B0604020202020204" pitchFamily="34" charset="0"/>
              </a:rPr>
              <a:t>Maricruz</a:t>
            </a:r>
            <a:r>
              <a:rPr lang="en-US" sz="1800" dirty="0">
                <a:latin typeface="Arial" panose="020B0604020202020204" pitchFamily="34" charset="0"/>
                <a:cs typeface="Arial" panose="020B0604020202020204" pitchFamily="34" charset="0"/>
              </a:rPr>
              <a:t> Silva</a:t>
            </a:r>
          </a:p>
          <a:p>
            <a:pPr lvl="1"/>
            <a:r>
              <a:rPr lang="en-US" sz="1800" dirty="0">
                <a:latin typeface="Arial" panose="020B0604020202020204" pitchFamily="34" charset="0"/>
                <a:cs typeface="Arial" panose="020B0604020202020204" pitchFamily="34" charset="0"/>
              </a:rPr>
              <a:t>Jessica Westover-Folks </a:t>
            </a:r>
          </a:p>
          <a:p>
            <a:pPr lvl="1"/>
            <a:r>
              <a:rPr lang="en-US" sz="1800" dirty="0" err="1">
                <a:latin typeface="Arial" panose="020B0604020202020204" pitchFamily="34" charset="0"/>
                <a:cs typeface="Arial" panose="020B0604020202020204" pitchFamily="34" charset="0"/>
              </a:rPr>
              <a:t>Trishia</a:t>
            </a: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Saulog</a:t>
            </a:r>
            <a:endParaRPr lang="en-US" sz="1800" dirty="0">
              <a:latin typeface="Arial" panose="020B0604020202020204" pitchFamily="34" charset="0"/>
              <a:cs typeface="Arial" panose="020B0604020202020204" pitchFamily="34" charset="0"/>
            </a:endParaRPr>
          </a:p>
          <a:p>
            <a:pPr lvl="1"/>
            <a:endParaRPr lang="en-US" alt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908154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Insignia</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altLang="en-US" sz="2400" dirty="0" smtClean="0">
                <a:latin typeface="Arial" panose="020B0604020202020204" pitchFamily="34" charset="0"/>
                <a:cs typeface="Arial" panose="020B0604020202020204" pitchFamily="34" charset="0"/>
              </a:rPr>
              <a:t>Colors</a:t>
            </a:r>
          </a:p>
          <a:p>
            <a:pPr lvl="1"/>
            <a:r>
              <a:rPr lang="en-US" altLang="en-US" sz="2000" dirty="0" smtClean="0">
                <a:latin typeface="Arial" panose="020B0604020202020204" pitchFamily="34" charset="0"/>
                <a:cs typeface="Arial" panose="020B0604020202020204" pitchFamily="34" charset="0"/>
              </a:rPr>
              <a:t>Navy Blue</a:t>
            </a:r>
          </a:p>
          <a:p>
            <a:pPr lvl="1"/>
            <a:r>
              <a:rPr lang="en-US" altLang="en-US" sz="2000" dirty="0" smtClean="0">
                <a:latin typeface="Arial" panose="020B0604020202020204" pitchFamily="34" charset="0"/>
                <a:cs typeface="Arial" panose="020B0604020202020204" pitchFamily="34" charset="0"/>
              </a:rPr>
              <a:t>Silver</a:t>
            </a:r>
          </a:p>
          <a:p>
            <a:r>
              <a:rPr lang="en-US" altLang="en-US" sz="2400" dirty="0" smtClean="0">
                <a:latin typeface="Arial" panose="020B0604020202020204" pitchFamily="34" charset="0"/>
                <a:cs typeface="Arial" panose="020B0604020202020204" pitchFamily="34" charset="0"/>
              </a:rPr>
              <a:t>Motto</a:t>
            </a:r>
          </a:p>
          <a:p>
            <a:pPr lvl="1"/>
            <a:r>
              <a:rPr lang="en-US" altLang="en-US" sz="2000" dirty="0" smtClean="0">
                <a:latin typeface="Arial" panose="020B0604020202020204" pitchFamily="34" charset="0"/>
                <a:cs typeface="Arial" panose="020B0604020202020204" pitchFamily="34" charset="0"/>
              </a:rPr>
              <a:t>“Forever United”</a:t>
            </a:r>
          </a:p>
        </p:txBody>
      </p:sp>
    </p:spTree>
    <p:extLst>
      <p:ext uri="{BB962C8B-B14F-4D97-AF65-F5344CB8AC3E}">
        <p14:creationId xmlns:p14="http://schemas.microsoft.com/office/powerpoint/2010/main" val="3481696907"/>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Current Executive Board</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sz="half" idx="1"/>
          </p:nvPr>
        </p:nvSpPr>
        <p:spPr/>
        <p:txBody>
          <a:bodyPr/>
          <a:lstStyle/>
          <a:p>
            <a:r>
              <a:rPr lang="en-US" altLang="en-US" sz="2200" dirty="0" smtClean="0">
                <a:latin typeface="Arial" panose="020B0604020202020204" pitchFamily="34" charset="0"/>
                <a:cs typeface="Arial" panose="020B0604020202020204" pitchFamily="34" charset="0"/>
              </a:rPr>
              <a:t>President</a:t>
            </a:r>
          </a:p>
          <a:p>
            <a:pPr lvl="1"/>
            <a:r>
              <a:rPr lang="en-US" altLang="en-US" sz="1800" dirty="0" smtClean="0">
                <a:latin typeface="Arial" panose="020B0604020202020204" pitchFamily="34" charset="0"/>
                <a:cs typeface="Arial" panose="020B0604020202020204" pitchFamily="34" charset="0"/>
              </a:rPr>
              <a:t>Ashley Cortes</a:t>
            </a:r>
          </a:p>
          <a:p>
            <a:r>
              <a:rPr lang="en-US" altLang="en-US" sz="2200" dirty="0" smtClean="0">
                <a:latin typeface="Arial" panose="020B0604020202020204" pitchFamily="34" charset="0"/>
                <a:cs typeface="Arial" panose="020B0604020202020204" pitchFamily="34" charset="0"/>
              </a:rPr>
              <a:t>Vice President - Internal</a:t>
            </a:r>
            <a:endParaRPr lang="en-US" altLang="en-US" sz="2200" dirty="0">
              <a:latin typeface="Arial" panose="020B0604020202020204" pitchFamily="34" charset="0"/>
              <a:cs typeface="Arial" panose="020B0604020202020204" pitchFamily="34" charset="0"/>
            </a:endParaRPr>
          </a:p>
          <a:p>
            <a:pPr lvl="1"/>
            <a:r>
              <a:rPr lang="en-US" altLang="en-US" sz="1800" dirty="0" smtClean="0">
                <a:latin typeface="Arial" panose="020B0604020202020204" pitchFamily="34" charset="0"/>
                <a:cs typeface="Arial" panose="020B0604020202020204" pitchFamily="34" charset="0"/>
              </a:rPr>
              <a:t>Sarah Hinojosa</a:t>
            </a:r>
            <a:endParaRPr lang="en-US" altLang="en-US" sz="1800" dirty="0">
              <a:latin typeface="Arial" panose="020B0604020202020204" pitchFamily="34" charset="0"/>
              <a:cs typeface="Arial" panose="020B0604020202020204" pitchFamily="34" charset="0"/>
            </a:endParaRPr>
          </a:p>
          <a:p>
            <a:r>
              <a:rPr lang="en-US" altLang="en-US" sz="2200" dirty="0" smtClean="0">
                <a:latin typeface="Arial" panose="020B0604020202020204" pitchFamily="34" charset="0"/>
                <a:cs typeface="Arial" panose="020B0604020202020204" pitchFamily="34" charset="0"/>
              </a:rPr>
              <a:t>Vice President - External</a:t>
            </a:r>
            <a:endParaRPr lang="en-US" altLang="en-US" sz="2200" dirty="0">
              <a:latin typeface="Arial" panose="020B0604020202020204" pitchFamily="34" charset="0"/>
              <a:cs typeface="Arial" panose="020B0604020202020204" pitchFamily="34" charset="0"/>
            </a:endParaRPr>
          </a:p>
          <a:p>
            <a:pPr lvl="1"/>
            <a:r>
              <a:rPr lang="en-US" altLang="en-US" sz="1800" dirty="0" smtClean="0">
                <a:latin typeface="Arial" panose="020B0604020202020204" pitchFamily="34" charset="0"/>
                <a:cs typeface="Arial" panose="020B0604020202020204" pitchFamily="34" charset="0"/>
              </a:rPr>
              <a:t>Aubrey Swilling</a:t>
            </a:r>
            <a:endParaRPr lang="en-US" altLang="en-US" sz="1800" dirty="0">
              <a:latin typeface="Arial" panose="020B0604020202020204" pitchFamily="34" charset="0"/>
              <a:cs typeface="Arial" panose="020B0604020202020204" pitchFamily="34" charset="0"/>
            </a:endParaRPr>
          </a:p>
          <a:p>
            <a:r>
              <a:rPr lang="en-US" altLang="en-US" sz="2200" dirty="0" smtClean="0">
                <a:latin typeface="Arial" panose="020B0604020202020204" pitchFamily="34" charset="0"/>
                <a:cs typeface="Arial" panose="020B0604020202020204" pitchFamily="34" charset="0"/>
              </a:rPr>
              <a:t>Treasurer</a:t>
            </a:r>
            <a:endParaRPr lang="en-US" altLang="en-US" sz="2200" dirty="0">
              <a:latin typeface="Arial" panose="020B0604020202020204" pitchFamily="34" charset="0"/>
              <a:cs typeface="Arial" panose="020B0604020202020204" pitchFamily="34" charset="0"/>
            </a:endParaRPr>
          </a:p>
          <a:p>
            <a:pPr lvl="1"/>
            <a:r>
              <a:rPr lang="en-US" altLang="en-US" sz="1800" dirty="0" smtClean="0">
                <a:latin typeface="Arial" panose="020B0604020202020204" pitchFamily="34" charset="0"/>
                <a:cs typeface="Arial" panose="020B0604020202020204" pitchFamily="34" charset="0"/>
              </a:rPr>
              <a:t>Amber Morgan</a:t>
            </a:r>
          </a:p>
          <a:p>
            <a:r>
              <a:rPr lang="en-US" altLang="en-US" sz="2200" dirty="0" smtClean="0">
                <a:latin typeface="Arial" panose="020B0604020202020204" pitchFamily="34" charset="0"/>
                <a:cs typeface="Arial" panose="020B0604020202020204" pitchFamily="34" charset="0"/>
              </a:rPr>
              <a:t>Secretary</a:t>
            </a:r>
            <a:endParaRPr lang="en-US" altLang="en-US" sz="2200" dirty="0">
              <a:latin typeface="Arial" panose="020B0604020202020204" pitchFamily="34" charset="0"/>
              <a:cs typeface="Arial" panose="020B0604020202020204" pitchFamily="34" charset="0"/>
            </a:endParaRPr>
          </a:p>
          <a:p>
            <a:pPr lvl="1"/>
            <a:r>
              <a:rPr lang="en-US" altLang="en-US" sz="1800" dirty="0" smtClean="0">
                <a:latin typeface="Arial" panose="020B0604020202020204" pitchFamily="34" charset="0"/>
                <a:cs typeface="Arial" panose="020B0604020202020204" pitchFamily="34" charset="0"/>
              </a:rPr>
              <a:t>Samantha Smith</a:t>
            </a:r>
            <a:endParaRPr lang="en-US" altLang="en-US" sz="1800" dirty="0">
              <a:latin typeface="Arial" panose="020B0604020202020204" pitchFamily="34" charset="0"/>
              <a:cs typeface="Arial" panose="020B0604020202020204" pitchFamily="34" charset="0"/>
            </a:endParaRPr>
          </a:p>
          <a:p>
            <a:pPr lvl="1"/>
            <a:endParaRPr lang="en-US" altLang="en-US" sz="1800" dirty="0">
              <a:latin typeface="Arial" panose="020B0604020202020204" pitchFamily="34" charset="0"/>
              <a:cs typeface="Arial" panose="020B0604020202020204" pitchFamily="34" charset="0"/>
            </a:endParaRPr>
          </a:p>
          <a:p>
            <a:pPr lvl="1"/>
            <a:endParaRPr lang="en-US" altLang="en-US" sz="1600" dirty="0" smtClean="0">
              <a:latin typeface="Arial" panose="020B0604020202020204" pitchFamily="34" charset="0"/>
              <a:cs typeface="Arial" panose="020B0604020202020204" pitchFamily="34" charset="0"/>
            </a:endParaRPr>
          </a:p>
          <a:p>
            <a:pPr lvl="1"/>
            <a:endParaRPr lang="en-US" altLang="en-US" sz="1800" dirty="0">
              <a:latin typeface="Arial" panose="020B0604020202020204" pitchFamily="34" charset="0"/>
              <a:cs typeface="Arial" panose="020B0604020202020204" pitchFamily="34" charset="0"/>
            </a:endParaRPr>
          </a:p>
          <a:p>
            <a:pPr marL="0" indent="0" algn="ctr">
              <a:buNone/>
            </a:pPr>
            <a:endParaRPr lang="en-US" altLang="en-US" dirty="0"/>
          </a:p>
        </p:txBody>
      </p:sp>
      <p:sp>
        <p:nvSpPr>
          <p:cNvPr id="2" name="Content Placeholder 1"/>
          <p:cNvSpPr>
            <a:spLocks noGrp="1"/>
          </p:cNvSpPr>
          <p:nvPr>
            <p:ph sz="half" idx="2"/>
          </p:nvPr>
        </p:nvSpPr>
        <p:spPr/>
        <p:txBody>
          <a:bodyPr/>
          <a:lstStyle/>
          <a:p>
            <a:r>
              <a:rPr lang="en-US" altLang="en-US" sz="2200" dirty="0" smtClean="0">
                <a:latin typeface="Arial" panose="020B0604020202020204" pitchFamily="34" charset="0"/>
                <a:cs typeface="Arial" panose="020B0604020202020204" pitchFamily="34" charset="0"/>
              </a:rPr>
              <a:t>Social Chair</a:t>
            </a:r>
            <a:endParaRPr lang="en-US" altLang="en-US" sz="2200" dirty="0">
              <a:latin typeface="Arial" panose="020B0604020202020204" pitchFamily="34" charset="0"/>
              <a:cs typeface="Arial" panose="020B0604020202020204" pitchFamily="34" charset="0"/>
            </a:endParaRPr>
          </a:p>
          <a:p>
            <a:pPr lvl="1"/>
            <a:r>
              <a:rPr lang="en-US" altLang="en-US" sz="1800" dirty="0" smtClean="0">
                <a:latin typeface="Arial" panose="020B0604020202020204" pitchFamily="34" charset="0"/>
                <a:cs typeface="Arial" panose="020B0604020202020204" pitchFamily="34" charset="0"/>
              </a:rPr>
              <a:t>Bonnie Scott</a:t>
            </a:r>
            <a:endParaRPr lang="en-US" altLang="en-US" sz="1800" dirty="0">
              <a:latin typeface="Arial" panose="020B0604020202020204" pitchFamily="34" charset="0"/>
              <a:cs typeface="Arial" panose="020B0604020202020204" pitchFamily="34" charset="0"/>
            </a:endParaRPr>
          </a:p>
          <a:p>
            <a:r>
              <a:rPr lang="en-US" altLang="en-US" sz="2200" dirty="0" smtClean="0">
                <a:latin typeface="Arial" panose="020B0604020202020204" pitchFamily="34" charset="0"/>
                <a:cs typeface="Arial" panose="020B0604020202020204" pitchFamily="34" charset="0"/>
              </a:rPr>
              <a:t>Co-Recruitment Chair</a:t>
            </a:r>
            <a:endParaRPr lang="en-US" altLang="en-US" sz="2200" dirty="0">
              <a:latin typeface="Arial" panose="020B0604020202020204" pitchFamily="34" charset="0"/>
              <a:cs typeface="Arial" panose="020B0604020202020204" pitchFamily="34" charset="0"/>
            </a:endParaRPr>
          </a:p>
          <a:p>
            <a:pPr lvl="1"/>
            <a:r>
              <a:rPr lang="en-US" altLang="en-US" sz="1800" dirty="0" smtClean="0">
                <a:latin typeface="Arial" panose="020B0604020202020204" pitchFamily="34" charset="0"/>
                <a:cs typeface="Arial" panose="020B0604020202020204" pitchFamily="34" charset="0"/>
              </a:rPr>
              <a:t>Nikita Williams</a:t>
            </a:r>
            <a:endParaRPr lang="en-US" altLang="en-US" sz="1800" dirty="0">
              <a:latin typeface="Arial" panose="020B0604020202020204" pitchFamily="34" charset="0"/>
              <a:cs typeface="Arial" panose="020B0604020202020204" pitchFamily="34" charset="0"/>
            </a:endParaRPr>
          </a:p>
          <a:p>
            <a:r>
              <a:rPr lang="en-US" altLang="en-US" sz="2200" dirty="0" smtClean="0">
                <a:latin typeface="Arial" panose="020B0604020202020204" pitchFamily="34" charset="0"/>
                <a:cs typeface="Arial" panose="020B0604020202020204" pitchFamily="34" charset="0"/>
              </a:rPr>
              <a:t>Co-Recruitment Chair</a:t>
            </a:r>
            <a:endParaRPr lang="en-US" altLang="en-US" sz="2200" dirty="0">
              <a:latin typeface="Arial" panose="020B0604020202020204" pitchFamily="34" charset="0"/>
              <a:cs typeface="Arial" panose="020B0604020202020204" pitchFamily="34" charset="0"/>
            </a:endParaRPr>
          </a:p>
          <a:p>
            <a:pPr lvl="1"/>
            <a:r>
              <a:rPr lang="en-US" altLang="en-US" sz="1800" dirty="0" err="1" smtClean="0">
                <a:latin typeface="Arial" panose="020B0604020202020204" pitchFamily="34" charset="0"/>
                <a:cs typeface="Arial" panose="020B0604020202020204" pitchFamily="34" charset="0"/>
              </a:rPr>
              <a:t>Mery</a:t>
            </a:r>
            <a:r>
              <a:rPr lang="en-US" altLang="en-US" sz="1800" dirty="0" smtClean="0">
                <a:latin typeface="Arial" panose="020B0604020202020204" pitchFamily="34" charset="0"/>
                <a:cs typeface="Arial" panose="020B0604020202020204" pitchFamily="34" charset="0"/>
              </a:rPr>
              <a:t> Arce</a:t>
            </a:r>
            <a:endParaRPr lang="en-US" altLang="en-US" sz="1800" dirty="0">
              <a:latin typeface="Arial" panose="020B0604020202020204" pitchFamily="34" charset="0"/>
              <a:cs typeface="Arial" panose="020B0604020202020204" pitchFamily="34" charset="0"/>
            </a:endParaRPr>
          </a:p>
          <a:p>
            <a:r>
              <a:rPr lang="en-US" altLang="en-US" sz="2200" dirty="0" smtClean="0">
                <a:latin typeface="Arial" panose="020B0604020202020204" pitchFamily="34" charset="0"/>
                <a:cs typeface="Arial" panose="020B0604020202020204" pitchFamily="34" charset="0"/>
              </a:rPr>
              <a:t>Membership Educator</a:t>
            </a:r>
            <a:endParaRPr lang="en-US" altLang="en-US" sz="2200" dirty="0">
              <a:latin typeface="Arial" panose="020B0604020202020204" pitchFamily="34" charset="0"/>
              <a:cs typeface="Arial" panose="020B0604020202020204" pitchFamily="34" charset="0"/>
            </a:endParaRPr>
          </a:p>
          <a:p>
            <a:pPr lvl="1"/>
            <a:r>
              <a:rPr lang="en-US" altLang="en-US" sz="1800" dirty="0" smtClean="0">
                <a:latin typeface="Arial" panose="020B0604020202020204" pitchFamily="34" charset="0"/>
                <a:cs typeface="Arial" panose="020B0604020202020204" pitchFamily="34" charset="0"/>
              </a:rPr>
              <a:t>Cindy Sanchez</a:t>
            </a:r>
            <a:endParaRPr lang="en-US"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34417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Advisors</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sz="2400" dirty="0" smtClean="0"/>
              <a:t>President finds </a:t>
            </a:r>
            <a:r>
              <a:rPr lang="en-US" sz="2400" dirty="0"/>
              <a:t>and asks a faculty member if they would like to be our advisor.  She explains to the faculty member what the tasks and responsibilities are.  If she accepts, then chapter is presented with the candidate and then chapter </a:t>
            </a:r>
            <a:r>
              <a:rPr lang="en-US" sz="2400" dirty="0" smtClean="0"/>
              <a:t>votes.</a:t>
            </a:r>
            <a:endParaRPr lang="en-US" sz="2400" dirty="0"/>
          </a:p>
          <a:p>
            <a:r>
              <a:rPr lang="en-US" sz="2200" dirty="0" smtClean="0">
                <a:latin typeface="Arial" panose="020B0604020202020204" pitchFamily="34" charset="0"/>
                <a:cs typeface="Arial" panose="020B0604020202020204" pitchFamily="34" charset="0"/>
              </a:rPr>
              <a:t>Faculty advisor</a:t>
            </a:r>
          </a:p>
          <a:p>
            <a:pPr lvl="1"/>
            <a:r>
              <a:rPr lang="en-US" sz="1800" dirty="0" smtClean="0">
                <a:latin typeface="Arial" panose="020B0604020202020204" pitchFamily="34" charset="0"/>
                <a:cs typeface="Arial" panose="020B0604020202020204" pitchFamily="34" charset="0"/>
              </a:rPr>
              <a:t>Dr. </a:t>
            </a:r>
            <a:r>
              <a:rPr lang="en-US" sz="1800" dirty="0" err="1" smtClean="0">
                <a:latin typeface="Arial" panose="020B0604020202020204" pitchFamily="34" charset="0"/>
                <a:cs typeface="Arial" panose="020B0604020202020204" pitchFamily="34" charset="0"/>
              </a:rPr>
              <a:t>Zerda</a:t>
            </a:r>
            <a:r>
              <a:rPr lang="en-US" sz="1800" dirty="0" smtClean="0">
                <a:latin typeface="Arial" panose="020B0604020202020204" pitchFamily="34" charset="0"/>
                <a:cs typeface="Arial" panose="020B0604020202020204" pitchFamily="34" charset="0"/>
              </a:rPr>
              <a:t> (former)</a:t>
            </a:r>
          </a:p>
          <a:p>
            <a:pPr lvl="1"/>
            <a:r>
              <a:rPr lang="en-US" sz="1800" dirty="0" smtClean="0">
                <a:latin typeface="Arial" panose="020B0604020202020204" pitchFamily="34" charset="0"/>
                <a:cs typeface="Arial" panose="020B0604020202020204" pitchFamily="34" charset="0"/>
              </a:rPr>
              <a:t>Juanita Hall (former)</a:t>
            </a:r>
          </a:p>
          <a:p>
            <a:pPr lvl="1"/>
            <a:r>
              <a:rPr lang="en-US" sz="1800" dirty="0" smtClean="0">
                <a:latin typeface="Arial" panose="020B0604020202020204" pitchFamily="34" charset="0"/>
                <a:cs typeface="Arial" panose="020B0604020202020204" pitchFamily="34" charset="0"/>
              </a:rPr>
              <a:t>Toni </a:t>
            </a:r>
            <a:r>
              <a:rPr lang="en-US" sz="1800" dirty="0" err="1" smtClean="0">
                <a:latin typeface="Arial" panose="020B0604020202020204" pitchFamily="34" charset="0"/>
                <a:cs typeface="Arial" panose="020B0604020202020204" pitchFamily="34" charset="0"/>
              </a:rPr>
              <a:t>Richerson</a:t>
            </a:r>
            <a:endParaRPr lang="en-US" sz="18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Alumna advisor</a:t>
            </a:r>
          </a:p>
          <a:p>
            <a:pPr lvl="1"/>
            <a:r>
              <a:rPr lang="en-US" sz="1800" dirty="0" smtClean="0">
                <a:latin typeface="Arial" panose="020B0604020202020204" pitchFamily="34" charset="0"/>
                <a:cs typeface="Arial" panose="020B0604020202020204" pitchFamily="34" charset="0"/>
              </a:rPr>
              <a:t>N/A</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193327"/>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52400" y="1981200"/>
            <a:ext cx="8839200" cy="4648200"/>
          </a:xfrm>
        </p:spPr>
        <p:txBody>
          <a:bodyPr/>
          <a:lstStyle/>
          <a:p>
            <a:r>
              <a:rPr lang="en-US" altLang="en-US" sz="2200" dirty="0" smtClean="0">
                <a:latin typeface="Arial" panose="020B0604020202020204" pitchFamily="34" charset="0"/>
                <a:cs typeface="Arial" panose="020B0604020202020204" pitchFamily="34" charset="0"/>
              </a:rPr>
              <a:t>Our RFD</a:t>
            </a:r>
          </a:p>
          <a:p>
            <a:pPr lvl="1"/>
            <a:r>
              <a:rPr lang="en-US" altLang="en-US" sz="1800" dirty="0" smtClean="0">
                <a:latin typeface="Arial" panose="020B0604020202020204" pitchFamily="34" charset="0"/>
                <a:cs typeface="Arial" panose="020B0604020202020204" pitchFamily="34" charset="0"/>
              </a:rPr>
              <a:t>Helps us solve any issues that don’t necessarily fall under nationals</a:t>
            </a:r>
          </a:p>
          <a:p>
            <a:pPr lvl="1"/>
            <a:r>
              <a:rPr lang="en-US" altLang="en-US" sz="1800" dirty="0" smtClean="0">
                <a:latin typeface="Arial" panose="020B0604020202020204" pitchFamily="34" charset="0"/>
                <a:cs typeface="Arial" panose="020B0604020202020204" pitchFamily="34" charset="0"/>
              </a:rPr>
              <a:t>Serves as a resource</a:t>
            </a:r>
          </a:p>
          <a:p>
            <a:r>
              <a:rPr lang="en-US" altLang="en-US" sz="2200" dirty="0" smtClean="0">
                <a:latin typeface="Arial" panose="020B0604020202020204" pitchFamily="34" charset="0"/>
                <a:cs typeface="Arial" panose="020B0604020202020204" pitchFamily="34" charset="0"/>
              </a:rPr>
              <a:t>Length of term: 1 Academic Year</a:t>
            </a:r>
          </a:p>
          <a:p>
            <a:pPr lvl="1"/>
            <a:r>
              <a:rPr lang="en-US" altLang="en-US" sz="1800" dirty="0" smtClean="0">
                <a:latin typeface="Arial" panose="020B0604020202020204" pitchFamily="34" charset="0"/>
                <a:cs typeface="Arial" panose="020B0604020202020204" pitchFamily="34" charset="0"/>
              </a:rPr>
              <a:t>Remaining length of term: 4 months</a:t>
            </a:r>
          </a:p>
          <a:p>
            <a:r>
              <a:rPr lang="en-US" altLang="en-US" sz="2200" dirty="0" smtClean="0">
                <a:latin typeface="Arial" panose="020B0604020202020204" pitchFamily="34" charset="0"/>
                <a:cs typeface="Arial" panose="020B0604020202020204" pitchFamily="34" charset="0"/>
              </a:rPr>
              <a:t>Current Regional Field Director</a:t>
            </a:r>
          </a:p>
          <a:p>
            <a:pPr lvl="1"/>
            <a:r>
              <a:rPr lang="en-US" altLang="en-US" sz="1800" dirty="0" smtClean="0">
                <a:latin typeface="Arial" panose="020B0604020202020204" pitchFamily="34" charset="0"/>
                <a:cs typeface="Arial" panose="020B0604020202020204" pitchFamily="34" charset="0"/>
              </a:rPr>
              <a:t>Lacey Chavez</a:t>
            </a:r>
          </a:p>
        </p:txBody>
      </p:sp>
      <p:sp>
        <p:nvSpPr>
          <p:cNvPr id="5" name="Rectangle 2"/>
          <p:cNvSpPr>
            <a:spLocks noGrp="1" noChangeArrowheads="1"/>
          </p:cNvSpPr>
          <p:nvPr>
            <p:ph type="title"/>
          </p:nvPr>
        </p:nvSpPr>
        <p:spPr>
          <a:xfrm>
            <a:off x="2895600" y="496888"/>
            <a:ext cx="5562600" cy="1143000"/>
          </a:xfrm>
        </p:spPr>
        <p:txBody>
          <a:bodyPr/>
          <a:lstStyle/>
          <a:p>
            <a:r>
              <a:rPr lang="en-US" altLang="en-US" dirty="0" smtClean="0">
                <a:latin typeface="Arial" panose="020B0604020202020204" pitchFamily="34" charset="0"/>
                <a:cs typeface="Arial" panose="020B0604020202020204" pitchFamily="34" charset="0"/>
              </a:rPr>
              <a:t>Regional Field Director</a:t>
            </a:r>
            <a:endParaRPr lang="en-US" altLang="en-US" dirty="0"/>
          </a:p>
        </p:txBody>
      </p:sp>
    </p:spTree>
    <p:extLst>
      <p:ext uri="{BB962C8B-B14F-4D97-AF65-F5344CB8AC3E}">
        <p14:creationId xmlns:p14="http://schemas.microsoft.com/office/powerpoint/2010/main" val="1860574599"/>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52400" y="1981200"/>
            <a:ext cx="8839200" cy="4648200"/>
          </a:xfrm>
        </p:spPr>
        <p:txBody>
          <a:bodyPr/>
          <a:lstStyle/>
          <a:p>
            <a:r>
              <a:rPr lang="en-US" altLang="en-US" sz="2200" dirty="0" smtClean="0">
                <a:latin typeface="Arial" panose="020B0604020202020204" pitchFamily="34" charset="0"/>
                <a:cs typeface="Arial" panose="020B0604020202020204" pitchFamily="34" charset="0"/>
              </a:rPr>
              <a:t>Center of Fraternity and Sorority Life</a:t>
            </a:r>
          </a:p>
          <a:p>
            <a:r>
              <a:rPr lang="en-US" altLang="en-US" sz="2200" dirty="0" smtClean="0">
                <a:latin typeface="Arial" panose="020B0604020202020204" pitchFamily="34" charset="0"/>
                <a:cs typeface="Arial" panose="020B0604020202020204" pitchFamily="34" charset="0"/>
              </a:rPr>
              <a:t>Attend </a:t>
            </a:r>
            <a:r>
              <a:rPr lang="en-US" altLang="en-US" sz="2200" dirty="0" smtClean="0">
                <a:latin typeface="Arial" panose="020B0604020202020204" pitchFamily="34" charset="0"/>
                <a:cs typeface="Arial" panose="020B0604020202020204" pitchFamily="34" charset="0"/>
              </a:rPr>
              <a:t>2 meetings a semester</a:t>
            </a:r>
          </a:p>
          <a:p>
            <a:r>
              <a:rPr lang="en-US" altLang="en-US" sz="2200" dirty="0" smtClean="0">
                <a:latin typeface="Arial" panose="020B0604020202020204" pitchFamily="34" charset="0"/>
                <a:cs typeface="Arial" panose="020B0604020202020204" pitchFamily="34" charset="0"/>
              </a:rPr>
              <a:t>Events sponsored by Greek Life</a:t>
            </a:r>
          </a:p>
          <a:p>
            <a:pPr lvl="1"/>
            <a:r>
              <a:rPr lang="en-US" altLang="en-US" sz="1800" dirty="0" smtClean="0">
                <a:latin typeface="Arial" panose="020B0604020202020204" pitchFamily="34" charset="0"/>
                <a:cs typeface="Arial" panose="020B0604020202020204" pitchFamily="34" charset="0"/>
              </a:rPr>
              <a:t>Frontier Fiesta</a:t>
            </a:r>
          </a:p>
          <a:p>
            <a:pPr lvl="1"/>
            <a:r>
              <a:rPr lang="en-US" altLang="en-US" sz="1800" dirty="0" smtClean="0">
                <a:latin typeface="Arial" panose="020B0604020202020204" pitchFamily="34" charset="0"/>
                <a:cs typeface="Arial" panose="020B0604020202020204" pitchFamily="34" charset="0"/>
              </a:rPr>
              <a:t>Homecoming</a:t>
            </a:r>
          </a:p>
          <a:p>
            <a:r>
              <a:rPr lang="en-US" altLang="en-US" sz="2200" dirty="0" smtClean="0">
                <a:latin typeface="Arial" panose="020B0604020202020204" pitchFamily="34" charset="0"/>
                <a:cs typeface="Arial" panose="020B0604020202020204" pitchFamily="34" charset="0"/>
              </a:rPr>
              <a:t>We are a Special Interest Sorority!</a:t>
            </a:r>
          </a:p>
          <a:p>
            <a:r>
              <a:rPr lang="en-US" altLang="en-US" sz="2200" dirty="0">
                <a:latin typeface="Arial" panose="020B0604020202020204" pitchFamily="34" charset="0"/>
                <a:cs typeface="Arial" panose="020B0604020202020204" pitchFamily="34" charset="0"/>
                <a:hlinkClick r:id="rId3"/>
              </a:rPr>
              <a:t>http://</a:t>
            </a:r>
            <a:r>
              <a:rPr lang="en-US" altLang="en-US" sz="2200" dirty="0" smtClean="0">
                <a:latin typeface="Arial" panose="020B0604020202020204" pitchFamily="34" charset="0"/>
                <a:cs typeface="Arial" panose="020B0604020202020204" pitchFamily="34" charset="0"/>
                <a:hlinkClick r:id="rId3"/>
              </a:rPr>
              <a:t>www.uh.edu/cfsl/chapters/sororities.html</a:t>
            </a:r>
            <a:endParaRPr lang="en-US" altLang="en-US" sz="2200" dirty="0" smtClean="0">
              <a:latin typeface="Arial" panose="020B0604020202020204" pitchFamily="34" charset="0"/>
              <a:cs typeface="Arial" panose="020B0604020202020204" pitchFamily="34" charset="0"/>
            </a:endParaRPr>
          </a:p>
          <a:p>
            <a:pPr marL="0" indent="0">
              <a:buNone/>
            </a:pPr>
            <a:endParaRPr lang="en-US" altLang="en-US" sz="2200" dirty="0" smtClean="0">
              <a:latin typeface="Arial" panose="020B0604020202020204" pitchFamily="34" charset="0"/>
              <a:cs typeface="Arial" panose="020B0604020202020204" pitchFamily="34" charset="0"/>
            </a:endParaRPr>
          </a:p>
          <a:p>
            <a:pPr lvl="1"/>
            <a:endParaRPr lang="en-US" altLang="en-US" sz="1400" dirty="0" smtClean="0">
              <a:latin typeface="Arial" panose="020B0604020202020204" pitchFamily="34" charset="0"/>
              <a:cs typeface="Arial" panose="020B0604020202020204" pitchFamily="34" charset="0"/>
            </a:endParaRPr>
          </a:p>
        </p:txBody>
      </p:sp>
      <p:sp>
        <p:nvSpPr>
          <p:cNvPr id="5" name="Rectangle 2"/>
          <p:cNvSpPr>
            <a:spLocks noGrp="1" noChangeArrowheads="1"/>
          </p:cNvSpPr>
          <p:nvPr>
            <p:ph type="title"/>
          </p:nvPr>
        </p:nvSpPr>
        <p:spPr>
          <a:xfrm>
            <a:off x="2895600" y="496888"/>
            <a:ext cx="5562600" cy="1143000"/>
          </a:xfrm>
        </p:spPr>
        <p:txBody>
          <a:bodyPr/>
          <a:lstStyle/>
          <a:p>
            <a:r>
              <a:rPr lang="en-US" altLang="en-US" dirty="0" smtClean="0">
                <a:latin typeface="Arial" panose="020B0604020202020204" pitchFamily="34" charset="0"/>
                <a:cs typeface="Arial" panose="020B0604020202020204" pitchFamily="34" charset="0"/>
              </a:rPr>
              <a:t>UH Greek Life</a:t>
            </a:r>
            <a:endParaRPr lang="en-US" altLang="en-US" dirty="0"/>
          </a:p>
        </p:txBody>
      </p:sp>
    </p:spTree>
    <p:extLst>
      <p:ext uri="{BB962C8B-B14F-4D97-AF65-F5344CB8AC3E}">
        <p14:creationId xmlns:p14="http://schemas.microsoft.com/office/powerpoint/2010/main" val="1094317900"/>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52400" y="1981200"/>
            <a:ext cx="8839200" cy="4648200"/>
          </a:xfrm>
        </p:spPr>
        <p:txBody>
          <a:bodyPr/>
          <a:lstStyle/>
          <a:p>
            <a:r>
              <a:rPr lang="en-US" altLang="en-US" sz="2200" dirty="0" smtClean="0">
                <a:latin typeface="Arial" panose="020B0604020202020204" pitchFamily="34" charset="0"/>
                <a:cs typeface="Arial" panose="020B0604020202020204" pitchFamily="34" charset="0"/>
              </a:rPr>
              <a:t>Knowledge Assessment </a:t>
            </a:r>
          </a:p>
          <a:p>
            <a:pPr lvl="1"/>
            <a:r>
              <a:rPr lang="en-US" altLang="en-US" sz="2000" dirty="0" smtClean="0">
                <a:latin typeface="Arial" panose="020B0604020202020204" pitchFamily="34" charset="0"/>
                <a:cs typeface="Arial" panose="020B0604020202020204" pitchFamily="34" charset="0"/>
              </a:rPr>
              <a:t>Local Chapter</a:t>
            </a:r>
            <a:endParaRPr lang="en-US" altLang="en-US" sz="2000" dirty="0">
              <a:latin typeface="Arial" panose="020B0604020202020204" pitchFamily="34" charset="0"/>
              <a:cs typeface="Arial" panose="020B0604020202020204" pitchFamily="34" charset="0"/>
            </a:endParaRPr>
          </a:p>
          <a:p>
            <a:pPr marL="0" indent="0" algn="ctr">
              <a:buNone/>
            </a:pPr>
            <a:endParaRPr lang="en-US" altLang="en-US" dirty="0"/>
          </a:p>
        </p:txBody>
      </p:sp>
      <p:sp>
        <p:nvSpPr>
          <p:cNvPr id="5" name="Rectangle 2"/>
          <p:cNvSpPr>
            <a:spLocks noGrp="1" noChangeArrowheads="1"/>
          </p:cNvSpPr>
          <p:nvPr>
            <p:ph type="title"/>
          </p:nvPr>
        </p:nvSpPr>
        <p:spPr>
          <a:xfrm>
            <a:off x="2895600" y="496888"/>
            <a:ext cx="5562600" cy="1143000"/>
          </a:xfrm>
        </p:spPr>
        <p:txBody>
          <a:bodyPr/>
          <a:lstStyle/>
          <a:p>
            <a:r>
              <a:rPr lang="en-US" altLang="en-US" dirty="0" smtClean="0">
                <a:latin typeface="Arial" panose="020B0604020202020204" pitchFamily="34" charset="0"/>
                <a:cs typeface="Arial" panose="020B0604020202020204" pitchFamily="34" charset="0"/>
              </a:rPr>
              <a:t>Next Week</a:t>
            </a:r>
            <a:endParaRPr lang="en-US" altLang="en-US" dirty="0"/>
          </a:p>
        </p:txBody>
      </p:sp>
    </p:spTree>
    <p:extLst>
      <p:ext uri="{BB962C8B-B14F-4D97-AF65-F5344CB8AC3E}">
        <p14:creationId xmlns:p14="http://schemas.microsoft.com/office/powerpoint/2010/main" val="2390722208"/>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Logo Template">
  <a:themeElements>
    <a:clrScheme name="">
      <a:dk1>
        <a:srgbClr val="000000"/>
      </a:dk1>
      <a:lt1>
        <a:srgbClr val="FFFFFF"/>
      </a:lt1>
      <a:dk2>
        <a:srgbClr val="000000"/>
      </a:dk2>
      <a:lt2>
        <a:srgbClr val="808080"/>
      </a:lt2>
      <a:accent1>
        <a:srgbClr val="993366"/>
      </a:accent1>
      <a:accent2>
        <a:srgbClr val="D60093"/>
      </a:accent2>
      <a:accent3>
        <a:srgbClr val="FFFFFF"/>
      </a:accent3>
      <a:accent4>
        <a:srgbClr val="000000"/>
      </a:accent4>
      <a:accent5>
        <a:srgbClr val="CAADB8"/>
      </a:accent5>
      <a:accent6>
        <a:srgbClr val="C20085"/>
      </a:accent6>
      <a:hlink>
        <a:srgbClr val="FF33CC"/>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Logo Template</Template>
  <TotalTime>977</TotalTime>
  <Words>413</Words>
  <Application>Microsoft Office PowerPoint</Application>
  <PresentationFormat>On-screen Show (4:3)</PresentationFormat>
  <Paragraphs>81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Logo Template</vt:lpstr>
      <vt:lpstr>PowerPoint Presentation</vt:lpstr>
      <vt:lpstr>History</vt:lpstr>
      <vt:lpstr>History</vt:lpstr>
      <vt:lpstr>Insignia</vt:lpstr>
      <vt:lpstr>Current Executive Board</vt:lpstr>
      <vt:lpstr>Advisors</vt:lpstr>
      <vt:lpstr>Regional Field Director</vt:lpstr>
      <vt:lpstr>UH Greek Life</vt:lpstr>
      <vt:lpstr>Next Week</vt:lpstr>
    </vt:vector>
  </TitlesOfParts>
  <Company>Accenture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Leanne M.</dc:creator>
  <cp:lastModifiedBy>cdsanche</cp:lastModifiedBy>
  <cp:revision>43</cp:revision>
  <dcterms:created xsi:type="dcterms:W3CDTF">2013-12-17T15:43:59Z</dcterms:created>
  <dcterms:modified xsi:type="dcterms:W3CDTF">2015-03-04T13:52:42Z</dcterms:modified>
</cp:coreProperties>
</file>