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0" r:id="rId3"/>
    <p:sldId id="271" r:id="rId4"/>
    <p:sldId id="259" r:id="rId5"/>
    <p:sldId id="265" r:id="rId6"/>
    <p:sldId id="266" r:id="rId7"/>
    <p:sldId id="260" r:id="rId8"/>
    <p:sldId id="269" r:id="rId9"/>
    <p:sldId id="268" r:id="rId10"/>
    <p:sldId id="272" r:id="rId11"/>
    <p:sldId id="267" r:id="rId12"/>
    <p:sldId id="273" r:id="rId13"/>
    <p:sldId id="274" r:id="rId14"/>
    <p:sldId id="275" r:id="rId15"/>
    <p:sldId id="262" r:id="rId16"/>
    <p:sldId id="263" r:id="rId17"/>
    <p:sldId id="264" r:id="rId18"/>
    <p:sldId id="257" r:id="rId19"/>
    <p:sldId id="258" r:id="rId20"/>
    <p:sldId id="261"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391" autoAdjust="0"/>
    <p:restoredTop sz="90929"/>
  </p:normalViewPr>
  <p:slideViewPr>
    <p:cSldViewPr>
      <p:cViewPr>
        <p:scale>
          <a:sx n="100" d="100"/>
          <a:sy n="100" d="100"/>
        </p:scale>
        <p:origin x="-648" y="-2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0341800-F288-4B52-99F8-F0AAD3B8C1B8}" type="slidenum">
              <a:rPr lang="en-US" altLang="en-US"/>
              <a:pPr/>
              <a:t>‹#›</a:t>
            </a:fld>
            <a:endParaRPr lang="en-US" altLang="en-US"/>
          </a:p>
        </p:txBody>
      </p:sp>
    </p:spTree>
    <p:extLst>
      <p:ext uri="{BB962C8B-B14F-4D97-AF65-F5344CB8AC3E}">
        <p14:creationId xmlns:p14="http://schemas.microsoft.com/office/powerpoint/2010/main" val="3275555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614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CDC3644-A374-4F67-8763-0AF5D06217C1}" type="slidenum">
              <a:rPr lang="en-US" altLang="en-US"/>
              <a:pPr/>
              <a:t>‹#›</a:t>
            </a:fld>
            <a:endParaRPr lang="en-US" altLang="en-US"/>
          </a:p>
        </p:txBody>
      </p:sp>
    </p:spTree>
    <p:extLst>
      <p:ext uri="{BB962C8B-B14F-4D97-AF65-F5344CB8AC3E}">
        <p14:creationId xmlns:p14="http://schemas.microsoft.com/office/powerpoint/2010/main" val="152812140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170" name="Picture 2" descr="C:\My Documents\Phi Sigma Rho\Logo\pyramidcolor.jpg"/>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743200" y="830263"/>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7171" name="Rectangle 3"/>
          <p:cNvSpPr>
            <a:spLocks noGrp="1" noChangeArrowheads="1"/>
          </p:cNvSpPr>
          <p:nvPr>
            <p:ph type="ctrTitle"/>
          </p:nvPr>
        </p:nvSpPr>
        <p:spPr>
          <a:xfrm>
            <a:off x="762000" y="1447800"/>
            <a:ext cx="7772400" cy="1143000"/>
          </a:xfrm>
        </p:spPr>
        <p:txBody>
          <a:bodyPr/>
          <a:lstStyle>
            <a:lvl1pPr>
              <a:defRPr/>
            </a:lvl1pPr>
          </a:lstStyle>
          <a:p>
            <a:pPr lvl="0"/>
            <a:r>
              <a:rPr lang="en-US" altLang="en-US" noProof="0" smtClean="0"/>
              <a:t>Click to edit Master title style</a:t>
            </a:r>
          </a:p>
        </p:txBody>
      </p:sp>
      <p:sp>
        <p:nvSpPr>
          <p:cNvPr id="7172" name="Rectangle 4"/>
          <p:cNvSpPr>
            <a:spLocks noGrp="1" noChangeArrowheads="1"/>
          </p:cNvSpPr>
          <p:nvPr>
            <p:ph type="subTitle" idx="1"/>
          </p:nvPr>
        </p:nvSpPr>
        <p:spPr>
          <a:xfrm>
            <a:off x="1447800" y="3048000"/>
            <a:ext cx="6400800" cy="1752600"/>
          </a:xfrm>
        </p:spPr>
        <p:txBody>
          <a:bodyPr/>
          <a:lstStyle>
            <a:lvl1pPr marL="0" indent="0" algn="ctr">
              <a:buFontTx/>
              <a:buNone/>
              <a:defRPr/>
            </a:lvl1pPr>
          </a:lstStyle>
          <a:p>
            <a:pPr lvl="0"/>
            <a:r>
              <a:rPr lang="en-US" altLang="en-US" noProof="0" smtClean="0"/>
              <a:t>Click to edit Master subtitle style</a:t>
            </a:r>
          </a:p>
        </p:txBody>
      </p:sp>
      <p:pic>
        <p:nvPicPr>
          <p:cNvPr id="7176" name="Picture 8" descr="C:\My Documents\Phi Sigma Rho\Logo\FINALLOGO.t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0292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69512FB-A9B1-4D4E-BA8F-1E5237DBA948}" type="slidenum">
              <a:rPr lang="en-US" altLang="en-US"/>
              <a:pPr/>
              <a:t>‹#›</a:t>
            </a:fld>
            <a:endParaRPr lang="en-US" altLang="en-US"/>
          </a:p>
        </p:txBody>
      </p:sp>
    </p:spTree>
    <p:extLst>
      <p:ext uri="{BB962C8B-B14F-4D97-AF65-F5344CB8AC3E}">
        <p14:creationId xmlns:p14="http://schemas.microsoft.com/office/powerpoint/2010/main" val="7165359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96888"/>
            <a:ext cx="1943100"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96888"/>
            <a:ext cx="5676900"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238C85-4AEB-47B5-B611-5A43567D977E}" type="slidenum">
              <a:rPr lang="en-US" altLang="en-US"/>
              <a:pPr/>
              <a:t>‹#›</a:t>
            </a:fld>
            <a:endParaRPr lang="en-US" altLang="en-US"/>
          </a:p>
        </p:txBody>
      </p:sp>
    </p:spTree>
    <p:extLst>
      <p:ext uri="{BB962C8B-B14F-4D97-AF65-F5344CB8AC3E}">
        <p14:creationId xmlns:p14="http://schemas.microsoft.com/office/powerpoint/2010/main" val="143482508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4F2D784-4C35-4A16-919E-E880947B62EE}" type="slidenum">
              <a:rPr lang="en-US" altLang="en-US"/>
              <a:pPr/>
              <a:t>‹#›</a:t>
            </a:fld>
            <a:endParaRPr lang="en-US" altLang="en-US"/>
          </a:p>
        </p:txBody>
      </p:sp>
    </p:spTree>
    <p:extLst>
      <p:ext uri="{BB962C8B-B14F-4D97-AF65-F5344CB8AC3E}">
        <p14:creationId xmlns:p14="http://schemas.microsoft.com/office/powerpoint/2010/main" val="20808656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0C925BA-38A4-463B-B4A6-8CBF0409B5E5}" type="slidenum">
              <a:rPr lang="en-US" altLang="en-US"/>
              <a:pPr/>
              <a:t>‹#›</a:t>
            </a:fld>
            <a:endParaRPr lang="en-US" altLang="en-US"/>
          </a:p>
        </p:txBody>
      </p:sp>
    </p:spTree>
    <p:extLst>
      <p:ext uri="{BB962C8B-B14F-4D97-AF65-F5344CB8AC3E}">
        <p14:creationId xmlns:p14="http://schemas.microsoft.com/office/powerpoint/2010/main" val="1489867271"/>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2EE6344-542C-48AB-BFC1-26DDE176A7F6}" type="slidenum">
              <a:rPr lang="en-US" altLang="en-US"/>
              <a:pPr/>
              <a:t>‹#›</a:t>
            </a:fld>
            <a:endParaRPr lang="en-US" altLang="en-US"/>
          </a:p>
        </p:txBody>
      </p:sp>
    </p:spTree>
    <p:extLst>
      <p:ext uri="{BB962C8B-B14F-4D97-AF65-F5344CB8AC3E}">
        <p14:creationId xmlns:p14="http://schemas.microsoft.com/office/powerpoint/2010/main" val="1248851001"/>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525BFF7-C33D-4168-85E4-F6CFF03AD784}" type="slidenum">
              <a:rPr lang="en-US" altLang="en-US"/>
              <a:pPr/>
              <a:t>‹#›</a:t>
            </a:fld>
            <a:endParaRPr lang="en-US" altLang="en-US"/>
          </a:p>
        </p:txBody>
      </p:sp>
    </p:spTree>
    <p:extLst>
      <p:ext uri="{BB962C8B-B14F-4D97-AF65-F5344CB8AC3E}">
        <p14:creationId xmlns:p14="http://schemas.microsoft.com/office/powerpoint/2010/main" val="112116381"/>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E49D5CCB-0F4F-47F7-9DC5-F1F3EDA60D07}" type="slidenum">
              <a:rPr lang="en-US" altLang="en-US"/>
              <a:pPr/>
              <a:t>‹#›</a:t>
            </a:fld>
            <a:endParaRPr lang="en-US" altLang="en-US"/>
          </a:p>
        </p:txBody>
      </p:sp>
    </p:spTree>
    <p:extLst>
      <p:ext uri="{BB962C8B-B14F-4D97-AF65-F5344CB8AC3E}">
        <p14:creationId xmlns:p14="http://schemas.microsoft.com/office/powerpoint/2010/main" val="289755751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EE770E8-3B89-4E6D-9213-5B94B159C7BD}" type="slidenum">
              <a:rPr lang="en-US" altLang="en-US"/>
              <a:pPr/>
              <a:t>‹#›</a:t>
            </a:fld>
            <a:endParaRPr lang="en-US" altLang="en-US"/>
          </a:p>
        </p:txBody>
      </p:sp>
    </p:spTree>
    <p:extLst>
      <p:ext uri="{BB962C8B-B14F-4D97-AF65-F5344CB8AC3E}">
        <p14:creationId xmlns:p14="http://schemas.microsoft.com/office/powerpoint/2010/main" val="211307140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7D00FF5-9D38-4B0F-8614-0560527E80BF}" type="slidenum">
              <a:rPr lang="en-US" altLang="en-US"/>
              <a:pPr/>
              <a:t>‹#›</a:t>
            </a:fld>
            <a:endParaRPr lang="en-US" altLang="en-US"/>
          </a:p>
        </p:txBody>
      </p:sp>
    </p:spTree>
    <p:extLst>
      <p:ext uri="{BB962C8B-B14F-4D97-AF65-F5344CB8AC3E}">
        <p14:creationId xmlns:p14="http://schemas.microsoft.com/office/powerpoint/2010/main" val="1982659814"/>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5706BC-AAA4-4C71-AB54-240A43BE4485}" type="slidenum">
              <a:rPr lang="en-US" altLang="en-US"/>
              <a:pPr/>
              <a:t>‹#›</a:t>
            </a:fld>
            <a:endParaRPr lang="en-US" altLang="en-US"/>
          </a:p>
        </p:txBody>
      </p:sp>
    </p:spTree>
    <p:extLst>
      <p:ext uri="{BB962C8B-B14F-4D97-AF65-F5344CB8AC3E}">
        <p14:creationId xmlns:p14="http://schemas.microsoft.com/office/powerpoint/2010/main" val="201345200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5" name="Picture 11" descr="C:\My Documents\Phi Sigma Rho\Logo\pyramidcolor.jpg"/>
          <p:cNvPicPr>
            <a:picLocks noChangeAspect="1" noChangeArrowheads="1"/>
          </p:cNvPicPr>
          <p:nvPr/>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2433637" y="762000"/>
            <a:ext cx="6710363" cy="6027737"/>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2895600" y="496888"/>
            <a:ext cx="5562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F1B2A69C-228F-4142-BE07-DCF857C7E9C9}" type="slidenum">
              <a:rPr lang="en-US" altLang="en-US"/>
              <a:pPr/>
              <a:t>‹#›</a:t>
            </a:fld>
            <a:endParaRPr lang="en-US" altLang="en-US"/>
          </a:p>
        </p:txBody>
      </p:sp>
      <p:pic>
        <p:nvPicPr>
          <p:cNvPr id="1031" name="Picture 7" descr="C:\My Documents\Phi Sigma Rho\Logo\FINALLOGO.tif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5800" y="228600"/>
            <a:ext cx="1981200" cy="1677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Comic Sans MS" pitchFamily="66" charset="0"/>
        </a:defRPr>
      </a:lvl2pPr>
      <a:lvl3pPr algn="l" rtl="0" eaLnBrk="1" fontAlgn="base" hangingPunct="1">
        <a:spcBef>
          <a:spcPct val="0"/>
        </a:spcBef>
        <a:spcAft>
          <a:spcPct val="0"/>
        </a:spcAft>
        <a:defRPr sz="4000">
          <a:solidFill>
            <a:schemeClr val="tx2"/>
          </a:solidFill>
          <a:latin typeface="Comic Sans MS" pitchFamily="66" charset="0"/>
        </a:defRPr>
      </a:lvl3pPr>
      <a:lvl4pPr algn="l" rtl="0" eaLnBrk="1" fontAlgn="base" hangingPunct="1">
        <a:spcBef>
          <a:spcPct val="0"/>
        </a:spcBef>
        <a:spcAft>
          <a:spcPct val="0"/>
        </a:spcAft>
        <a:defRPr sz="4000">
          <a:solidFill>
            <a:schemeClr val="tx2"/>
          </a:solidFill>
          <a:latin typeface="Comic Sans MS" pitchFamily="66" charset="0"/>
        </a:defRPr>
      </a:lvl4pPr>
      <a:lvl5pPr algn="l" rtl="0" eaLnBrk="1" fontAlgn="base" hangingPunct="1">
        <a:spcBef>
          <a:spcPct val="0"/>
        </a:spcBef>
        <a:spcAft>
          <a:spcPct val="0"/>
        </a:spcAft>
        <a:defRPr sz="4000">
          <a:solidFill>
            <a:schemeClr val="tx2"/>
          </a:solidFill>
          <a:latin typeface="Comic Sans MS" pitchFamily="66" charset="0"/>
        </a:defRPr>
      </a:lvl5pPr>
      <a:lvl6pPr marL="457200" algn="l" rtl="0" eaLnBrk="1" fontAlgn="base" hangingPunct="1">
        <a:spcBef>
          <a:spcPct val="0"/>
        </a:spcBef>
        <a:spcAft>
          <a:spcPct val="0"/>
        </a:spcAft>
        <a:defRPr sz="4000">
          <a:solidFill>
            <a:schemeClr val="tx2"/>
          </a:solidFill>
          <a:latin typeface="Comic Sans MS" pitchFamily="66" charset="0"/>
        </a:defRPr>
      </a:lvl6pPr>
      <a:lvl7pPr marL="914400" algn="l" rtl="0" eaLnBrk="1" fontAlgn="base" hangingPunct="1">
        <a:spcBef>
          <a:spcPct val="0"/>
        </a:spcBef>
        <a:spcAft>
          <a:spcPct val="0"/>
        </a:spcAft>
        <a:defRPr sz="4000">
          <a:solidFill>
            <a:schemeClr val="tx2"/>
          </a:solidFill>
          <a:latin typeface="Comic Sans MS" pitchFamily="66" charset="0"/>
        </a:defRPr>
      </a:lvl7pPr>
      <a:lvl8pPr marL="1371600" algn="l" rtl="0" eaLnBrk="1" fontAlgn="base" hangingPunct="1">
        <a:spcBef>
          <a:spcPct val="0"/>
        </a:spcBef>
        <a:spcAft>
          <a:spcPct val="0"/>
        </a:spcAft>
        <a:defRPr sz="4000">
          <a:solidFill>
            <a:schemeClr val="tx2"/>
          </a:solidFill>
          <a:latin typeface="Comic Sans MS" pitchFamily="66" charset="0"/>
        </a:defRPr>
      </a:lvl8pPr>
      <a:lvl9pPr marL="1828800" algn="l" rtl="0" eaLnBrk="1" fontAlgn="base" hangingPunct="1">
        <a:spcBef>
          <a:spcPct val="0"/>
        </a:spcBef>
        <a:spcAft>
          <a:spcPct val="0"/>
        </a:spcAft>
        <a:defRPr sz="4000">
          <a:solidFill>
            <a:schemeClr val="tx2"/>
          </a:solidFill>
          <a:latin typeface="Comic Sans MS" pitchFamily="66" charset="0"/>
        </a:defRPr>
      </a:lvl9pPr>
    </p:titleStyle>
    <p:bodyStyle>
      <a:lvl1pPr marL="342900" indent="-342900" algn="l" rtl="0" eaLnBrk="1" fontAlgn="base" hangingPunct="1">
        <a:spcBef>
          <a:spcPct val="20000"/>
        </a:spcBef>
        <a:spcAft>
          <a:spcPct val="0"/>
        </a:spcAft>
        <a:buBlip>
          <a:blip r:embed="rId15"/>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15"/>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url?sa=i&amp;rct=j&amp;q=&amp;esrc=s&amp;source=images&amp;cd=&amp;cad=rja&amp;docid=rZqg2Uz2FMZUcM&amp;tbnid=6wxS_RVwCUukyM:&amp;ved=0CAUQjRw&amp;url=http://alexiswilliams.edublogs.org/2013/04/09/correct-business-attire-for-women/&amp;ei=aInNUp2AFufJsQS5woDgDQ&amp;bvm=bv.58187178,d.eW0&amp;psig=AFQjCNEUw06xV-6hOdiGJO64LTShTr8XCw&amp;ust=1389288166771177"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omens-fashion.lovetoknow.com/Inappropriate_Business_Attire_for_Female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marL="0" indent="0" algn="ctr">
              <a:buNone/>
            </a:pPr>
            <a:r>
              <a:rPr lang="en-US" altLang="en-US" sz="4400" dirty="0">
                <a:latin typeface="Arial" panose="020B0604020202020204" pitchFamily="34" charset="0"/>
                <a:cs typeface="Arial" panose="020B0604020202020204" pitchFamily="34" charset="0"/>
              </a:rPr>
              <a:t>Lesson </a:t>
            </a:r>
            <a:r>
              <a:rPr lang="en-US" altLang="en-US" sz="4400" dirty="0" smtClean="0">
                <a:latin typeface="Arial" panose="020B0604020202020204" pitchFamily="34" charset="0"/>
                <a:cs typeface="Arial" panose="020B0604020202020204" pitchFamily="34" charset="0"/>
              </a:rPr>
              <a:t>1 </a:t>
            </a:r>
            <a:r>
              <a:rPr lang="en-US" altLang="en-US" sz="4400" dirty="0">
                <a:latin typeface="Arial" panose="020B0604020202020204" pitchFamily="34" charset="0"/>
                <a:cs typeface="Arial" panose="020B0604020202020204" pitchFamily="34" charset="0"/>
              </a:rPr>
              <a:t/>
            </a:r>
            <a:br>
              <a:rPr lang="en-US" altLang="en-US" sz="4400" dirty="0">
                <a:latin typeface="Arial" panose="020B0604020202020204" pitchFamily="34" charset="0"/>
                <a:cs typeface="Arial" panose="020B0604020202020204" pitchFamily="34" charset="0"/>
              </a:rPr>
            </a:br>
            <a:r>
              <a:rPr lang="en-US" altLang="en-US" sz="4400" dirty="0">
                <a:latin typeface="Arial" panose="020B0604020202020204" pitchFamily="34" charset="0"/>
                <a:cs typeface="Arial" panose="020B0604020202020204" pitchFamily="34" charset="0"/>
              </a:rPr>
              <a:t>Phi Sigma Rho </a:t>
            </a:r>
            <a:r>
              <a:rPr lang="en-US" altLang="en-US" sz="4400" dirty="0" smtClean="0">
                <a:latin typeface="Arial" panose="020B0604020202020204" pitchFamily="34" charset="0"/>
                <a:cs typeface="Arial" panose="020B0604020202020204" pitchFamily="34" charset="0"/>
              </a:rPr>
              <a:t>Pride</a:t>
            </a:r>
          </a:p>
          <a:p>
            <a:pPr marL="0" indent="0">
              <a:lnSpc>
                <a:spcPct val="90000"/>
              </a:lnSpc>
              <a:buNone/>
            </a:pPr>
            <a:endParaRPr lang="en-US" altLang="en-US" sz="2400" i="1" dirty="0" smtClean="0">
              <a:latin typeface="Arial" panose="020B0604020202020204" pitchFamily="34" charset="0"/>
              <a:cs typeface="Arial" panose="020B0604020202020204" pitchFamily="34" charset="0"/>
            </a:endParaRPr>
          </a:p>
          <a:p>
            <a:pPr marL="0" indent="0">
              <a:lnSpc>
                <a:spcPct val="90000"/>
              </a:lnSpc>
              <a:buNone/>
            </a:pPr>
            <a:endParaRPr lang="en-US" altLang="en-US" sz="2400" i="1" dirty="0">
              <a:latin typeface="Arial" panose="020B0604020202020204" pitchFamily="34" charset="0"/>
              <a:cs typeface="Arial" panose="020B0604020202020204" pitchFamily="34" charset="0"/>
            </a:endParaRPr>
          </a:p>
          <a:p>
            <a:pPr marL="0" indent="0" algn="ctr">
              <a:lnSpc>
                <a:spcPct val="90000"/>
              </a:lnSpc>
              <a:buNone/>
            </a:pPr>
            <a:r>
              <a:rPr lang="en-US" altLang="en-US" sz="2400" i="1" dirty="0" smtClean="0">
                <a:latin typeface="Arial" panose="020B0604020202020204" pitchFamily="34" charset="0"/>
                <a:cs typeface="Arial" panose="020B0604020202020204" pitchFamily="34" charset="0"/>
              </a:rPr>
              <a:t>Objective</a:t>
            </a:r>
            <a:r>
              <a:rPr lang="en-US" altLang="en-US" sz="2400" i="1" dirty="0">
                <a:latin typeface="Arial" panose="020B0604020202020204" pitchFamily="34" charset="0"/>
                <a:cs typeface="Arial" panose="020B0604020202020204" pitchFamily="34" charset="0"/>
              </a:rPr>
              <a:t>s</a:t>
            </a:r>
          </a:p>
          <a:p>
            <a:pPr marL="0" indent="0" algn="ctr">
              <a:buNone/>
            </a:pPr>
            <a:r>
              <a:rPr lang="en-US" altLang="en-US" sz="2400" i="1" dirty="0">
                <a:latin typeface="Arial" panose="020B0604020202020204" pitchFamily="34" charset="0"/>
                <a:cs typeface="Arial" panose="020B0604020202020204" pitchFamily="34" charset="0"/>
              </a:rPr>
              <a:t>To demonstrate the history and spirit of Phi Sigma </a:t>
            </a:r>
            <a:r>
              <a:rPr lang="en-US" altLang="en-US" sz="2400" i="1" dirty="0" smtClean="0">
                <a:latin typeface="Arial" panose="020B0604020202020204" pitchFamily="34" charset="0"/>
                <a:cs typeface="Arial" panose="020B0604020202020204" pitchFamily="34" charset="0"/>
              </a:rPr>
              <a:t>Rho, to </a:t>
            </a:r>
            <a:r>
              <a:rPr lang="en-US" altLang="en-US" sz="2400" i="1" dirty="0">
                <a:latin typeface="Arial" panose="020B0604020202020204" pitchFamily="34" charset="0"/>
                <a:cs typeface="Arial" panose="020B0604020202020204" pitchFamily="34" charset="0"/>
              </a:rPr>
              <a:t>generate excitement among new </a:t>
            </a:r>
            <a:r>
              <a:rPr lang="en-US" altLang="en-US" sz="2400" i="1" dirty="0" smtClean="0">
                <a:latin typeface="Arial" panose="020B0604020202020204" pitchFamily="34" charset="0"/>
                <a:cs typeface="Arial" panose="020B0604020202020204" pitchFamily="34" charset="0"/>
              </a:rPr>
              <a:t>members, and to share </a:t>
            </a:r>
            <a:r>
              <a:rPr lang="en-US" altLang="en-US" sz="2400" i="1" dirty="0">
                <a:latin typeface="Arial" panose="020B0604020202020204" pitchFamily="34" charset="0"/>
                <a:cs typeface="Arial" panose="020B0604020202020204" pitchFamily="34" charset="0"/>
              </a:rPr>
              <a:t>expectations for new members as </a:t>
            </a:r>
            <a:r>
              <a:rPr lang="en-US" altLang="en-US" sz="2400" i="1" dirty="0" smtClean="0">
                <a:latin typeface="Arial" panose="020B0604020202020204" pitchFamily="34" charset="0"/>
                <a:cs typeface="Arial" panose="020B0604020202020204" pitchFamily="34" charset="0"/>
              </a:rPr>
              <a:t>individuals</a:t>
            </a:r>
            <a:endParaRPr lang="en-US" altLang="en-US" sz="2400" dirty="0">
              <a:latin typeface="Arial" panose="020B0604020202020204" pitchFamily="34" charset="0"/>
              <a:cs typeface="Arial" panose="020B0604020202020204" pitchFamily="34" charset="0"/>
            </a:endParaRPr>
          </a:p>
          <a:p>
            <a:pPr marL="0" indent="0" algn="ctr">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Insignia</a:t>
            </a:r>
            <a:endParaRPr lang="en-US" altLang="en-US"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2628900"/>
            <a:ext cx="3429000" cy="3429000"/>
          </a:xfrm>
          <a:prstGeom prst="rect">
            <a:avLst/>
          </a:prstGeom>
        </p:spPr>
      </p:pic>
      <p:sp>
        <p:nvSpPr>
          <p:cNvPr id="8" name="Rectangle 3"/>
          <p:cNvSpPr txBox="1">
            <a:spLocks noChangeArrowheads="1"/>
          </p:cNvSpPr>
          <p:nvPr/>
        </p:nvSpPr>
        <p:spPr bwMode="auto">
          <a:xfrm>
            <a:off x="152400" y="1981200"/>
            <a:ext cx="4724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r>
              <a:rPr lang="en-US" altLang="en-US" sz="2200" kern="0" dirty="0" smtClean="0">
                <a:latin typeface="Arial" panose="020B0604020202020204" pitchFamily="34" charset="0"/>
                <a:cs typeface="Arial" panose="020B0604020202020204" pitchFamily="34" charset="0"/>
              </a:rPr>
              <a:t>Badge</a:t>
            </a:r>
          </a:p>
          <a:p>
            <a:pPr lvl="1"/>
            <a:r>
              <a:rPr lang="en-US" altLang="en-US" sz="2000" kern="0" dirty="0" smtClean="0">
                <a:latin typeface="Arial" panose="020B0604020202020204" pitchFamily="34" charset="0"/>
                <a:cs typeface="Arial" panose="020B0604020202020204" pitchFamily="34" charset="0"/>
              </a:rPr>
              <a:t>Consists of a pyramid, with a star over a key on the front and ten squares on the one visible side</a:t>
            </a:r>
          </a:p>
          <a:p>
            <a:pPr lvl="1"/>
            <a:r>
              <a:rPr lang="en-US" altLang="en-US" sz="2000" kern="0" dirty="0" smtClean="0">
                <a:latin typeface="Arial" panose="020B0604020202020204" pitchFamily="34" charset="0"/>
                <a:cs typeface="Arial" panose="020B0604020202020204" pitchFamily="34" charset="0"/>
              </a:rPr>
              <a:t>Enclosed within a wine red circle containing the Greek letters from which a sun is rising</a:t>
            </a:r>
          </a:p>
          <a:p>
            <a:pPr lvl="1"/>
            <a:r>
              <a:rPr lang="en-US" altLang="en-US" sz="2000" kern="0" dirty="0" smtClean="0">
                <a:latin typeface="Arial" panose="020B0604020202020204" pitchFamily="34" charset="0"/>
                <a:cs typeface="Arial" panose="020B0604020202020204" pitchFamily="34" charset="0"/>
              </a:rPr>
              <a:t>May be cast in silver or gold</a:t>
            </a:r>
          </a:p>
          <a:p>
            <a:r>
              <a:rPr lang="en-US" altLang="en-US" sz="2200" kern="0" dirty="0" smtClean="0">
                <a:latin typeface="Arial" panose="020B0604020202020204" pitchFamily="34" charset="0"/>
                <a:cs typeface="Arial" panose="020B0604020202020204" pitchFamily="34" charset="0"/>
              </a:rPr>
              <a:t>Only initiated members may wear or use the badge, or any other insignia or item bearing the Pyramid, the Star, the Coat of Arms, or Greek letters</a:t>
            </a:r>
            <a:endParaRPr lang="en-US" altLang="en-US" sz="22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7310739"/>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Pearl Pin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Worn every first Monday </a:t>
            </a:r>
            <a:r>
              <a:rPr lang="en-US" altLang="en-US" sz="2200" dirty="0" smtClean="0">
                <a:latin typeface="Arial" panose="020B0604020202020204" pitchFamily="34" charset="0"/>
                <a:cs typeface="Arial" panose="020B0604020202020204" pitchFamily="34" charset="0"/>
              </a:rPr>
              <a:t>(</a:t>
            </a:r>
            <a:r>
              <a:rPr lang="en-US" altLang="en-US" sz="2200" dirty="0" smtClean="0">
                <a:latin typeface="Arial" panose="020B0604020202020204" pitchFamily="34" charset="0"/>
                <a:cs typeface="Arial" panose="020B0604020202020204" pitchFamily="34" charset="0"/>
              </a:rPr>
              <a:t>Wednesday</a:t>
            </a:r>
            <a:r>
              <a:rPr lang="en-US" altLang="en-US" sz="2200" dirty="0" smtClean="0">
                <a:latin typeface="Arial" panose="020B0604020202020204" pitchFamily="34" charset="0"/>
                <a:cs typeface="Arial" panose="020B0604020202020204" pitchFamily="34" charset="0"/>
              </a:rPr>
              <a:t>) </a:t>
            </a:r>
            <a:r>
              <a:rPr lang="en-US" altLang="en-US" sz="2200" dirty="0" smtClean="0">
                <a:latin typeface="Arial" panose="020B0604020202020204" pitchFamily="34" charset="0"/>
                <a:cs typeface="Arial" panose="020B0604020202020204" pitchFamily="34" charset="0"/>
              </a:rPr>
              <a:t>of every month </a:t>
            </a:r>
            <a:r>
              <a:rPr lang="en-US" altLang="en-US" sz="2200" dirty="0">
                <a:latin typeface="Arial" panose="020B0604020202020204" pitchFamily="34" charset="0"/>
                <a:cs typeface="Arial" panose="020B0604020202020204" pitchFamily="34" charset="0"/>
              </a:rPr>
              <a:t>during member education </a:t>
            </a:r>
            <a:r>
              <a:rPr lang="en-US" altLang="en-US" sz="2200" dirty="0" smtClean="0">
                <a:latin typeface="Arial" panose="020B0604020202020204" pitchFamily="34" charset="0"/>
                <a:cs typeface="Arial" panose="020B0604020202020204" pitchFamily="34" charset="0"/>
              </a:rPr>
              <a:t>period</a:t>
            </a:r>
          </a:p>
          <a:p>
            <a:pPr lvl="1"/>
            <a:r>
              <a:rPr lang="en-US" altLang="en-US" sz="2000" dirty="0" smtClean="0">
                <a:latin typeface="Arial" panose="020B0604020202020204" pitchFamily="34" charset="0"/>
                <a:cs typeface="Arial" panose="020B0604020202020204" pitchFamily="34" charset="0"/>
              </a:rPr>
              <a:t>Appropriate </a:t>
            </a:r>
            <a:r>
              <a:rPr lang="en-US" altLang="en-US" sz="2000" dirty="0">
                <a:latin typeface="Arial" panose="020B0604020202020204" pitchFamily="34" charset="0"/>
                <a:cs typeface="Arial" panose="020B0604020202020204" pitchFamily="34" charset="0"/>
              </a:rPr>
              <a:t>attire is formal/business casual </a:t>
            </a:r>
            <a:r>
              <a:rPr lang="en-US" altLang="en-US" sz="2000" dirty="0" smtClean="0">
                <a:latin typeface="Arial" panose="020B0604020202020204" pitchFamily="34" charset="0"/>
                <a:cs typeface="Arial" panose="020B0604020202020204" pitchFamily="34" charset="0"/>
              </a:rPr>
              <a:t>wear</a:t>
            </a:r>
          </a:p>
          <a:p>
            <a:pPr lvl="1"/>
            <a:r>
              <a:rPr lang="en-US" altLang="en-US" sz="2000" dirty="0" smtClean="0">
                <a:latin typeface="Arial" panose="020B0604020202020204" pitchFamily="34" charset="0"/>
                <a:cs typeface="Arial" panose="020B0604020202020204" pitchFamily="34" charset="0"/>
              </a:rPr>
              <a:t>Placed </a:t>
            </a:r>
            <a:r>
              <a:rPr lang="en-US" altLang="en-US" sz="2000" dirty="0">
                <a:latin typeface="Arial" panose="020B0604020202020204" pitchFamily="34" charset="0"/>
                <a:cs typeface="Arial" panose="020B0604020202020204" pitchFamily="34" charset="0"/>
              </a:rPr>
              <a:t>on the </a:t>
            </a:r>
            <a:r>
              <a:rPr lang="en-US" altLang="en-US" sz="2000" dirty="0" smtClean="0">
                <a:latin typeface="Arial" panose="020B0604020202020204" pitchFamily="34" charset="0"/>
                <a:cs typeface="Arial" panose="020B0604020202020204" pitchFamily="34" charset="0"/>
              </a:rPr>
              <a:t>left, over </a:t>
            </a:r>
            <a:r>
              <a:rPr lang="en-US" altLang="en-US" sz="2000" dirty="0">
                <a:latin typeface="Arial" panose="020B0604020202020204" pitchFamily="34" charset="0"/>
                <a:cs typeface="Arial" panose="020B0604020202020204" pitchFamily="34" charset="0"/>
              </a:rPr>
              <a:t>the </a:t>
            </a:r>
            <a:r>
              <a:rPr lang="en-US" altLang="en-US" sz="2000" dirty="0" smtClean="0">
                <a:latin typeface="Arial" panose="020B0604020202020204" pitchFamily="34" charset="0"/>
                <a:cs typeface="Arial" panose="020B0604020202020204" pitchFamily="34" charset="0"/>
              </a:rPr>
              <a:t>heart</a:t>
            </a:r>
            <a:endParaRPr lang="en-US" altLang="en-US" sz="2000" dirty="0">
              <a:latin typeface="Arial" panose="020B0604020202020204" pitchFamily="34" charset="0"/>
              <a:cs typeface="Arial" panose="020B0604020202020204" pitchFamily="34" charset="0"/>
            </a:endParaRPr>
          </a:p>
          <a:p>
            <a:pPr lvl="1"/>
            <a:r>
              <a:rPr lang="en-US" altLang="en-US" sz="2000" dirty="0" smtClean="0">
                <a:latin typeface="Arial" panose="020B0604020202020204" pitchFamily="34" charset="0"/>
                <a:cs typeface="Arial" panose="020B0604020202020204" pitchFamily="34" charset="0"/>
              </a:rPr>
              <a:t>Worn by </a:t>
            </a:r>
            <a:r>
              <a:rPr lang="en-US" altLang="en-US" sz="2000" dirty="0">
                <a:latin typeface="Arial" panose="020B0604020202020204" pitchFamily="34" charset="0"/>
                <a:cs typeface="Arial" panose="020B0604020202020204" pitchFamily="34" charset="0"/>
              </a:rPr>
              <a:t>candidates </a:t>
            </a:r>
            <a:r>
              <a:rPr lang="en-US" altLang="en-US" sz="2000" dirty="0" smtClean="0">
                <a:latin typeface="Arial" panose="020B0604020202020204" pitchFamily="34" charset="0"/>
                <a:cs typeface="Arial" panose="020B0604020202020204" pitchFamily="34" charset="0"/>
              </a:rPr>
              <a:t>- initiated </a:t>
            </a:r>
            <a:r>
              <a:rPr lang="en-US" altLang="en-US" sz="2000" dirty="0">
                <a:latin typeface="Arial" panose="020B0604020202020204" pitchFamily="34" charset="0"/>
                <a:cs typeface="Arial" panose="020B0604020202020204" pitchFamily="34" charset="0"/>
              </a:rPr>
              <a:t>members </a:t>
            </a:r>
            <a:r>
              <a:rPr lang="en-US" altLang="en-US" sz="2000" dirty="0" smtClean="0">
                <a:latin typeface="Arial" panose="020B0604020202020204" pitchFamily="34" charset="0"/>
                <a:cs typeface="Arial" panose="020B0604020202020204" pitchFamily="34" charset="0"/>
              </a:rPr>
              <a:t>wear </a:t>
            </a:r>
            <a:r>
              <a:rPr lang="en-US" altLang="en-US" sz="2000" dirty="0">
                <a:latin typeface="Arial" panose="020B0604020202020204" pitchFamily="34" charset="0"/>
                <a:cs typeface="Arial" panose="020B0604020202020204" pitchFamily="34" charset="0"/>
              </a:rPr>
              <a:t>the </a:t>
            </a:r>
            <a:r>
              <a:rPr lang="en-US" altLang="en-US" sz="2000" dirty="0" smtClean="0">
                <a:latin typeface="Arial" panose="020B0604020202020204" pitchFamily="34" charset="0"/>
                <a:cs typeface="Arial" panose="020B0604020202020204" pitchFamily="34" charset="0"/>
              </a:rPr>
              <a:t>badge and Greek letters</a:t>
            </a:r>
            <a:endParaRPr lang="en-US" altLang="en-US" sz="2000" dirty="0">
              <a:latin typeface="Arial" panose="020B0604020202020204" pitchFamily="34" charset="0"/>
              <a:cs typeface="Arial" panose="020B0604020202020204" pitchFamily="34" charset="0"/>
            </a:endParaRPr>
          </a:p>
          <a:p>
            <a:pPr lvl="1"/>
            <a:r>
              <a:rPr lang="en-US" altLang="en-US" sz="2000" dirty="0" smtClean="0">
                <a:latin typeface="Arial" panose="020B0604020202020204" pitchFamily="34" charset="0"/>
                <a:cs typeface="Arial" panose="020B0604020202020204" pitchFamily="34" charset="0"/>
              </a:rPr>
              <a:t>Symbolizes commitment </a:t>
            </a:r>
            <a:r>
              <a:rPr lang="en-US" altLang="en-US" sz="2000" dirty="0">
                <a:latin typeface="Arial" panose="020B0604020202020204" pitchFamily="34" charset="0"/>
                <a:cs typeface="Arial" panose="020B0604020202020204" pitchFamily="34" charset="0"/>
              </a:rPr>
              <a:t>to the </a:t>
            </a:r>
            <a:r>
              <a:rPr lang="en-US" altLang="en-US" sz="2000" dirty="0" smtClean="0">
                <a:latin typeface="Arial" panose="020B0604020202020204" pitchFamily="34" charset="0"/>
                <a:cs typeface="Arial" panose="020B0604020202020204" pitchFamily="34" charset="0"/>
              </a:rPr>
              <a:t>sisterhood</a:t>
            </a:r>
          </a:p>
          <a:p>
            <a:pPr lvl="1"/>
            <a:endParaRPr lang="en-US" altLang="en-US" sz="1800" dirty="0">
              <a:latin typeface="Arial" panose="020B0604020202020204" pitchFamily="34" charset="0"/>
              <a:cs typeface="Arial" panose="020B0604020202020204" pitchFamily="34" charset="0"/>
            </a:endParaRPr>
          </a:p>
          <a:p>
            <a:pPr marL="0" indent="0" algn="ctr">
              <a:buNone/>
            </a:pPr>
            <a:endParaRPr lang="en-US" altLang="en-US" dirty="0"/>
          </a:p>
        </p:txBody>
      </p:sp>
      <p:pic>
        <p:nvPicPr>
          <p:cNvPr id="2050" name="Picture 2" descr="http://alexiswilliams.edublogs.org/files/2013/04/business-professional-attire3-t8krsd.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415307"/>
            <a:ext cx="2982925" cy="21431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609600" y="5299778"/>
            <a:ext cx="1371600" cy="369332"/>
          </a:xfrm>
          <a:prstGeom prst="rect">
            <a:avLst/>
          </a:prstGeom>
          <a:noFill/>
        </p:spPr>
        <p:txBody>
          <a:bodyPr wrap="square" rtlCol="0">
            <a:spAutoFit/>
          </a:bodyPr>
          <a:lstStyle/>
          <a:p>
            <a:r>
              <a:rPr lang="en-US" sz="1800" dirty="0">
                <a:latin typeface="Arial" panose="020B0604020202020204" pitchFamily="34" charset="0"/>
                <a:cs typeface="Arial" panose="020B0604020202020204" pitchFamily="34" charset="0"/>
              </a:rPr>
              <a:t>Appropriate</a:t>
            </a:r>
          </a:p>
        </p:txBody>
      </p:sp>
      <p:sp>
        <p:nvSpPr>
          <p:cNvPr id="6" name="TextBox 5"/>
          <p:cNvSpPr txBox="1"/>
          <p:nvPr/>
        </p:nvSpPr>
        <p:spPr>
          <a:xfrm>
            <a:off x="5527904" y="5299778"/>
            <a:ext cx="1563318" cy="369332"/>
          </a:xfrm>
          <a:prstGeom prst="rect">
            <a:avLst/>
          </a:prstGeom>
          <a:noFill/>
        </p:spPr>
        <p:txBody>
          <a:bodyPr wrap="square" rtlCol="0">
            <a:spAutoFit/>
          </a:bodyPr>
          <a:lstStyle/>
          <a:p>
            <a:r>
              <a:rPr lang="en-US" sz="1800" dirty="0" smtClean="0">
                <a:latin typeface="Arial" panose="020B0604020202020204" pitchFamily="34" charset="0"/>
                <a:cs typeface="Arial" panose="020B0604020202020204" pitchFamily="34" charset="0"/>
              </a:rPr>
              <a:t>Inappropriate</a:t>
            </a:r>
            <a:endParaRPr lang="en-US" sz="1800" dirty="0">
              <a:latin typeface="Arial" panose="020B0604020202020204" pitchFamily="34" charset="0"/>
              <a:cs typeface="Arial" panose="020B0604020202020204" pitchFamily="34" charset="0"/>
            </a:endParaRPr>
          </a:p>
        </p:txBody>
      </p:sp>
      <p:pic>
        <p:nvPicPr>
          <p:cNvPr id="2052" name="Picture 4" descr="http://cf.ltkcdn.net/womens-fashion/images/std/46520-199x280-Inappropriate_business_attire.jpg">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91222" y="4361498"/>
            <a:ext cx="1596187" cy="2245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3441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2052"/>
                                        </p:tgtEl>
                                        <p:attrNameLst>
                                          <p:attrName>style.visibility</p:attrName>
                                        </p:attrNameLst>
                                      </p:cBhvr>
                                      <p:to>
                                        <p:strVal val="visible"/>
                                      </p:to>
                                    </p:set>
                                    <p:animEffect transition="in" filter="wipe(down)">
                                      <p:cBhvr>
                                        <p:cTn id="15" dur="580">
                                          <p:stCondLst>
                                            <p:cond delay="0"/>
                                          </p:stCondLst>
                                        </p:cTn>
                                        <p:tgtEl>
                                          <p:spTgt spid="2052"/>
                                        </p:tgtEl>
                                      </p:cBhvr>
                                    </p:animEffect>
                                    <p:anim calcmode="lin" valueType="num">
                                      <p:cBhvr>
                                        <p:cTn id="16"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1" dur="26">
                                          <p:stCondLst>
                                            <p:cond delay="650"/>
                                          </p:stCondLst>
                                        </p:cTn>
                                        <p:tgtEl>
                                          <p:spTgt spid="2052"/>
                                        </p:tgtEl>
                                      </p:cBhvr>
                                      <p:to x="100000" y="60000"/>
                                    </p:animScale>
                                    <p:animScale>
                                      <p:cBhvr>
                                        <p:cTn id="22" dur="166" decel="50000">
                                          <p:stCondLst>
                                            <p:cond delay="676"/>
                                          </p:stCondLst>
                                        </p:cTn>
                                        <p:tgtEl>
                                          <p:spTgt spid="2052"/>
                                        </p:tgtEl>
                                      </p:cBhvr>
                                      <p:to x="100000" y="100000"/>
                                    </p:animScale>
                                    <p:animScale>
                                      <p:cBhvr>
                                        <p:cTn id="23" dur="26">
                                          <p:stCondLst>
                                            <p:cond delay="1312"/>
                                          </p:stCondLst>
                                        </p:cTn>
                                        <p:tgtEl>
                                          <p:spTgt spid="2052"/>
                                        </p:tgtEl>
                                      </p:cBhvr>
                                      <p:to x="100000" y="80000"/>
                                    </p:animScale>
                                    <p:animScale>
                                      <p:cBhvr>
                                        <p:cTn id="24" dur="166" decel="50000">
                                          <p:stCondLst>
                                            <p:cond delay="1338"/>
                                          </p:stCondLst>
                                        </p:cTn>
                                        <p:tgtEl>
                                          <p:spTgt spid="2052"/>
                                        </p:tgtEl>
                                      </p:cBhvr>
                                      <p:to x="100000" y="100000"/>
                                    </p:animScale>
                                    <p:animScale>
                                      <p:cBhvr>
                                        <p:cTn id="25" dur="26">
                                          <p:stCondLst>
                                            <p:cond delay="1642"/>
                                          </p:stCondLst>
                                        </p:cTn>
                                        <p:tgtEl>
                                          <p:spTgt spid="2052"/>
                                        </p:tgtEl>
                                      </p:cBhvr>
                                      <p:to x="100000" y="90000"/>
                                    </p:animScale>
                                    <p:animScale>
                                      <p:cBhvr>
                                        <p:cTn id="26" dur="166" decel="50000">
                                          <p:stCondLst>
                                            <p:cond delay="1668"/>
                                          </p:stCondLst>
                                        </p:cTn>
                                        <p:tgtEl>
                                          <p:spTgt spid="2052"/>
                                        </p:tgtEl>
                                      </p:cBhvr>
                                      <p:to x="100000" y="100000"/>
                                    </p:animScale>
                                    <p:animScale>
                                      <p:cBhvr>
                                        <p:cTn id="27" dur="26">
                                          <p:stCondLst>
                                            <p:cond delay="1808"/>
                                          </p:stCondLst>
                                        </p:cTn>
                                        <p:tgtEl>
                                          <p:spTgt spid="2052"/>
                                        </p:tgtEl>
                                      </p:cBhvr>
                                      <p:to x="100000" y="95000"/>
                                    </p:animScale>
                                    <p:animScale>
                                      <p:cBhvr>
                                        <p:cTn id="28" dur="166" decel="50000">
                                          <p:stCondLst>
                                            <p:cond delay="1834"/>
                                          </p:stCondLst>
                                        </p:cTn>
                                        <p:tgtEl>
                                          <p:spTgt spid="2052"/>
                                        </p:tgtEl>
                                      </p:cBhvr>
                                      <p:to x="100000" y="100000"/>
                                    </p:animScale>
                                  </p:childTnLst>
                                </p:cTn>
                              </p:par>
                            </p:childTnLst>
                          </p:cTn>
                        </p:par>
                        <p:par>
                          <p:cTn id="29" fill="hold">
                            <p:stCondLst>
                              <p:cond delay="2000"/>
                            </p:stCondLst>
                            <p:childTnLst>
                              <p:par>
                                <p:cTn id="30" presetID="32" presetClass="emph" presetSubtype="0" fill="hold" nodeType="afterEffect">
                                  <p:stCondLst>
                                    <p:cond delay="0"/>
                                  </p:stCondLst>
                                  <p:childTnLst>
                                    <p:animRot by="120000">
                                      <p:cBhvr>
                                        <p:cTn id="31" dur="100" fill="hold">
                                          <p:stCondLst>
                                            <p:cond delay="0"/>
                                          </p:stCondLst>
                                        </p:cTn>
                                        <p:tgtEl>
                                          <p:spTgt spid="2052"/>
                                        </p:tgtEl>
                                        <p:attrNameLst>
                                          <p:attrName>r</p:attrName>
                                        </p:attrNameLst>
                                      </p:cBhvr>
                                    </p:animRot>
                                    <p:animRot by="-240000">
                                      <p:cBhvr>
                                        <p:cTn id="32" dur="200" fill="hold">
                                          <p:stCondLst>
                                            <p:cond delay="200"/>
                                          </p:stCondLst>
                                        </p:cTn>
                                        <p:tgtEl>
                                          <p:spTgt spid="2052"/>
                                        </p:tgtEl>
                                        <p:attrNameLst>
                                          <p:attrName>r</p:attrName>
                                        </p:attrNameLst>
                                      </p:cBhvr>
                                    </p:animRot>
                                    <p:animRot by="240000">
                                      <p:cBhvr>
                                        <p:cTn id="33" dur="200" fill="hold">
                                          <p:stCondLst>
                                            <p:cond delay="400"/>
                                          </p:stCondLst>
                                        </p:cTn>
                                        <p:tgtEl>
                                          <p:spTgt spid="2052"/>
                                        </p:tgtEl>
                                        <p:attrNameLst>
                                          <p:attrName>r</p:attrName>
                                        </p:attrNameLst>
                                      </p:cBhvr>
                                    </p:animRot>
                                    <p:animRot by="-240000">
                                      <p:cBhvr>
                                        <p:cTn id="34" dur="200" fill="hold">
                                          <p:stCondLst>
                                            <p:cond delay="600"/>
                                          </p:stCondLst>
                                        </p:cTn>
                                        <p:tgtEl>
                                          <p:spTgt spid="2052"/>
                                        </p:tgtEl>
                                        <p:attrNameLst>
                                          <p:attrName>r</p:attrName>
                                        </p:attrNameLst>
                                      </p:cBhvr>
                                    </p:animRot>
                                    <p:animRot by="120000">
                                      <p:cBhvr>
                                        <p:cTn id="35" dur="200" fill="hold">
                                          <p:stCondLst>
                                            <p:cond delay="800"/>
                                          </p:stCondLst>
                                        </p:cTn>
                                        <p:tgtEl>
                                          <p:spTgt spid="205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Qualities of Sisterhood</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2200" dirty="0" smtClean="0">
                <a:latin typeface="Arial" panose="020B0604020202020204" pitchFamily="34" charset="0"/>
                <a:cs typeface="Arial" panose="020B0604020202020204" pitchFamily="34" charset="0"/>
              </a:rPr>
              <a:t>Each woman admitted to membership in Phi Sigma Rho is believed to be:</a:t>
            </a:r>
          </a:p>
          <a:p>
            <a:pPr lvl="1"/>
            <a:r>
              <a:rPr lang="en-US" sz="2000" dirty="0" smtClean="0">
                <a:latin typeface="Arial" panose="020B0604020202020204" pitchFamily="34" charset="0"/>
                <a:cs typeface="Arial" panose="020B0604020202020204" pitchFamily="34" charset="0"/>
              </a:rPr>
              <a:t>A woman of good character</a:t>
            </a:r>
          </a:p>
          <a:p>
            <a:pPr lvl="2"/>
            <a:r>
              <a:rPr lang="en-US" sz="1800" dirty="0" smtClean="0">
                <a:latin typeface="Arial" panose="020B0604020202020204" pitchFamily="34" charset="0"/>
                <a:cs typeface="Arial" panose="020B0604020202020204" pitchFamily="34" charset="0"/>
              </a:rPr>
              <a:t>With friendly personality and encouraging disposition</a:t>
            </a:r>
          </a:p>
          <a:p>
            <a:pPr lvl="1"/>
            <a:r>
              <a:rPr lang="en-US" sz="2000" dirty="0" smtClean="0">
                <a:latin typeface="Arial" panose="020B0604020202020204" pitchFamily="34" charset="0"/>
                <a:cs typeface="Arial" panose="020B0604020202020204" pitchFamily="34" charset="0"/>
              </a:rPr>
              <a:t>A student of scholarship</a:t>
            </a:r>
          </a:p>
          <a:p>
            <a:pPr lvl="2"/>
            <a:r>
              <a:rPr lang="en-US" sz="1800" dirty="0" smtClean="0">
                <a:latin typeface="Arial" panose="020B0604020202020204" pitchFamily="34" charset="0"/>
                <a:cs typeface="Arial" panose="020B0604020202020204" pitchFamily="34" charset="0"/>
              </a:rPr>
              <a:t>With the ingenuity, ambition, inner strength and endurance to meet life’s challenges</a:t>
            </a:r>
          </a:p>
          <a:p>
            <a:pPr lvl="1"/>
            <a:r>
              <a:rPr lang="en-US" sz="2000" dirty="0" smtClean="0">
                <a:latin typeface="Arial" panose="020B0604020202020204" pitchFamily="34" charset="0"/>
                <a:cs typeface="Arial" panose="020B0604020202020204" pitchFamily="34" charset="0"/>
              </a:rPr>
              <a:t>An individual possessed of optimism and respect for diversity</a:t>
            </a:r>
          </a:p>
          <a:p>
            <a:pPr lvl="2"/>
            <a:r>
              <a:rPr lang="en-US" sz="1800" dirty="0" smtClean="0">
                <a:latin typeface="Arial" panose="020B0604020202020204" pitchFamily="34" charset="0"/>
                <a:cs typeface="Arial" panose="020B0604020202020204" pitchFamily="34" charset="0"/>
              </a:rPr>
              <a:t>Having a deep sense of personal responsibility, integrity and loyalty</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93148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Spirit of Phi Sigma Rho</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2200" dirty="0" smtClean="0">
                <a:latin typeface="Arial" panose="020B0604020202020204" pitchFamily="34" charset="0"/>
                <a:cs typeface="Arial" panose="020B0604020202020204" pitchFamily="34" charset="0"/>
              </a:rPr>
              <a:t>The spirit of Phi Sigma Rho is</a:t>
            </a:r>
          </a:p>
          <a:p>
            <a:pPr lvl="1"/>
            <a:r>
              <a:rPr lang="en-US" sz="2000" dirty="0" smtClean="0">
                <a:latin typeface="Arial" panose="020B0604020202020204" pitchFamily="34" charset="0"/>
                <a:cs typeface="Arial" panose="020B0604020202020204" pitchFamily="34" charset="0"/>
              </a:rPr>
              <a:t>To look for a brighter side and look forward to tomorrow</a:t>
            </a:r>
          </a:p>
          <a:p>
            <a:pPr lvl="1"/>
            <a:r>
              <a:rPr lang="en-US" sz="2000" dirty="0" smtClean="0">
                <a:latin typeface="Arial" panose="020B0604020202020204" pitchFamily="34" charset="0"/>
                <a:cs typeface="Arial" panose="020B0604020202020204" pitchFamily="34" charset="0"/>
              </a:rPr>
              <a:t>To be flexible in our attitudes and to become well rounded individuals</a:t>
            </a:r>
          </a:p>
          <a:p>
            <a:pPr lvl="1"/>
            <a:r>
              <a:rPr lang="en-US" sz="2000" dirty="0" smtClean="0">
                <a:latin typeface="Arial" panose="020B0604020202020204" pitchFamily="34" charset="0"/>
                <a:cs typeface="Arial" panose="020B0604020202020204" pitchFamily="34" charset="0"/>
              </a:rPr>
              <a:t>To pull our own weight and help each other unselfishly</a:t>
            </a:r>
          </a:p>
          <a:p>
            <a:pPr lvl="1"/>
            <a:r>
              <a:rPr lang="en-US" sz="2000" dirty="0" smtClean="0">
                <a:latin typeface="Arial" panose="020B0604020202020204" pitchFamily="34" charset="0"/>
                <a:cs typeface="Arial" panose="020B0604020202020204" pitchFamily="34" charset="0"/>
              </a:rPr>
              <a:t>To firmly adhere to our own values and believe them with all our heart</a:t>
            </a:r>
          </a:p>
          <a:p>
            <a:pPr lvl="1"/>
            <a:r>
              <a:rPr lang="en-US" sz="2000" dirty="0" smtClean="0">
                <a:latin typeface="Arial" panose="020B0604020202020204" pitchFamily="34" charset="0"/>
                <a:cs typeface="Arial" panose="020B0604020202020204" pitchFamily="34" charset="0"/>
              </a:rPr>
              <a:t>To stand by each one of our sisters during bad times as well as good</a:t>
            </a:r>
          </a:p>
          <a:p>
            <a:pPr lvl="2"/>
            <a:r>
              <a:rPr lang="en-US" sz="1800" dirty="0" smtClean="0">
                <a:latin typeface="Arial" panose="020B0604020202020204" pitchFamily="34" charset="0"/>
                <a:cs typeface="Arial" panose="020B0604020202020204" pitchFamily="34" charset="0"/>
              </a:rPr>
              <a:t>Is what it means to be a Sister of Phi Sigma Rho</a:t>
            </a:r>
          </a:p>
        </p:txBody>
      </p:sp>
    </p:spTree>
    <p:extLst>
      <p:ext uri="{BB962C8B-B14F-4D97-AF65-F5344CB8AC3E}">
        <p14:creationId xmlns:p14="http://schemas.microsoft.com/office/powerpoint/2010/main" val="42136033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Spirit of Phi Sigma Rho</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2200" dirty="0" smtClean="0">
                <a:latin typeface="Arial" panose="020B0604020202020204" pitchFamily="34" charset="0"/>
                <a:cs typeface="Arial" panose="020B0604020202020204" pitchFamily="34" charset="0"/>
              </a:rPr>
              <a:t>The spirit of Phi Sigma Rho is</a:t>
            </a:r>
          </a:p>
          <a:p>
            <a:pPr lvl="1"/>
            <a:r>
              <a:rPr lang="en-US" sz="2000" dirty="0" smtClean="0">
                <a:latin typeface="Arial" panose="020B0604020202020204" pitchFamily="34" charset="0"/>
                <a:cs typeface="Arial" panose="020B0604020202020204" pitchFamily="34" charset="0"/>
              </a:rPr>
              <a:t>To have the ability to view new perspectives, and focus them into being</a:t>
            </a:r>
          </a:p>
          <a:p>
            <a:pPr lvl="1"/>
            <a:r>
              <a:rPr lang="en-US" sz="2000" dirty="0" smtClean="0">
                <a:latin typeface="Arial" panose="020B0604020202020204" pitchFamily="34" charset="0"/>
                <a:cs typeface="Arial" panose="020B0604020202020204" pitchFamily="34" charset="0"/>
              </a:rPr>
              <a:t>To seek goals and be willing to take a risk</a:t>
            </a:r>
          </a:p>
          <a:p>
            <a:pPr lvl="1"/>
            <a:r>
              <a:rPr lang="en-US" sz="2000" dirty="0" smtClean="0">
                <a:latin typeface="Arial" panose="020B0604020202020204" pitchFamily="34" charset="0"/>
                <a:cs typeface="Arial" panose="020B0604020202020204" pitchFamily="34" charset="0"/>
              </a:rPr>
              <a:t>To have inner strength to overcome the obstacles that we face, and remain firm in our beliefs</a:t>
            </a:r>
          </a:p>
          <a:p>
            <a:pPr lvl="1"/>
            <a:r>
              <a:rPr lang="en-US" sz="2000" dirty="0" smtClean="0">
                <a:latin typeface="Arial" panose="020B0604020202020204" pitchFamily="34" charset="0"/>
                <a:cs typeface="Arial" panose="020B0604020202020204" pitchFamily="34" charset="0"/>
              </a:rPr>
              <a:t>To have the endurance to carry on, and leave something behind for the future</a:t>
            </a:r>
          </a:p>
          <a:p>
            <a:pPr lvl="2"/>
            <a:r>
              <a:rPr lang="en-US" sz="1800" dirty="0" smtClean="0">
                <a:latin typeface="Arial" panose="020B0604020202020204" pitchFamily="34" charset="0"/>
                <a:cs typeface="Arial" panose="020B0604020202020204" pitchFamily="34" charset="0"/>
              </a:rPr>
              <a:t>Is what enables the Sisterhood of Phi Sigma Rho to pass the test of time</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952797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Mission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pPr marL="0" indent="0">
              <a:buNone/>
            </a:pPr>
            <a:r>
              <a:rPr lang="en-US" sz="2200" dirty="0">
                <a:latin typeface="Arial" panose="020B0604020202020204" pitchFamily="34" charset="0"/>
                <a:cs typeface="Arial" panose="020B0604020202020204" pitchFamily="34" charset="0"/>
              </a:rPr>
              <a:t>Phi Sigma Rho is a social sorority for women in technical studies serving our sisters and the community by promoting</a:t>
            </a:r>
            <a:r>
              <a:rPr lang="en-US" sz="2200" dirty="0" smtClean="0">
                <a:latin typeface="Arial" panose="020B0604020202020204" pitchFamily="34" charset="0"/>
                <a:cs typeface="Arial" panose="020B0604020202020204" pitchFamily="34" charset="0"/>
              </a:rPr>
              <a:t>:</a:t>
            </a: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High standards of personal integrity, respect, and character,</a:t>
            </a:r>
          </a:p>
          <a:p>
            <a:pPr lvl="1"/>
            <a:r>
              <a:rPr lang="en-US" sz="2000" dirty="0">
                <a:latin typeface="Arial" panose="020B0604020202020204" pitchFamily="34" charset="0"/>
                <a:cs typeface="Arial" panose="020B0604020202020204" pitchFamily="34" charset="0"/>
              </a:rPr>
              <a:t>Lifelong bonds of sisterhood, and</a:t>
            </a:r>
          </a:p>
          <a:p>
            <a:pPr lvl="1"/>
            <a:r>
              <a:rPr lang="en-US" sz="2000" dirty="0">
                <a:latin typeface="Arial" panose="020B0604020202020204" pitchFamily="34" charset="0"/>
                <a:cs typeface="Arial" panose="020B0604020202020204" pitchFamily="34" charset="0"/>
              </a:rPr>
              <a:t>Academic and professional excellence with a social balance</a:t>
            </a:r>
          </a:p>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200" dirty="0">
                <a:latin typeface="Arial" panose="020B0604020202020204" pitchFamily="34" charset="0"/>
                <a:cs typeface="Arial" panose="020B0604020202020204" pitchFamily="34" charset="0"/>
              </a:rPr>
              <a:t>Through shared experiences, common bonds, and recognition of service and achievement.</a:t>
            </a:r>
          </a:p>
          <a:p>
            <a:pPr marL="0" indent="0">
              <a:buNone/>
            </a:pPr>
            <a:endParaRPr lang="en-US" altLang="en-US" dirty="0"/>
          </a:p>
        </p:txBody>
      </p:sp>
    </p:spTree>
    <p:extLst>
      <p:ext uri="{BB962C8B-B14F-4D97-AF65-F5344CB8AC3E}">
        <p14:creationId xmlns:p14="http://schemas.microsoft.com/office/powerpoint/2010/main" val="3972828932"/>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Vision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723900" y="3200400"/>
            <a:ext cx="7696200" cy="457200"/>
          </a:xfrm>
        </p:spPr>
        <p:txBody>
          <a:bodyPr/>
          <a:lstStyle/>
          <a:p>
            <a:pPr marL="0" indent="0">
              <a:buNone/>
            </a:pPr>
            <a:r>
              <a:rPr lang="en-US" sz="2400" i="1" dirty="0">
                <a:latin typeface="Arial" panose="020B0604020202020204" pitchFamily="34" charset="0"/>
                <a:cs typeface="Arial" panose="020B0604020202020204" pitchFamily="34" charset="0"/>
              </a:rPr>
              <a:t>Be the foremost sorority for women in technical studies.</a:t>
            </a:r>
            <a:endParaRPr lang="en-US" altLang="en-US"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98221"/>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Objectives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sz="2200" dirty="0">
                <a:latin typeface="Arial" panose="020B0604020202020204" pitchFamily="34" charset="0"/>
                <a:cs typeface="Arial" panose="020B0604020202020204" pitchFamily="34" charset="0"/>
              </a:rPr>
              <a:t>To foster and provide the broadening experience of sorority living with its social and moral challenges and responsibilities for the individual and the </a:t>
            </a:r>
            <a:r>
              <a:rPr lang="en-US" sz="2200" dirty="0" smtClean="0">
                <a:latin typeface="Arial" panose="020B0604020202020204" pitchFamily="34" charset="0"/>
                <a:cs typeface="Arial" panose="020B0604020202020204" pitchFamily="34" charset="0"/>
              </a:rPr>
              <a:t>chapter</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To develop the highest standard of personal integrity and </a:t>
            </a:r>
            <a:r>
              <a:rPr lang="en-US" sz="2200" dirty="0" smtClean="0">
                <a:latin typeface="Arial" panose="020B0604020202020204" pitchFamily="34" charset="0"/>
                <a:cs typeface="Arial" panose="020B0604020202020204" pitchFamily="34" charset="0"/>
              </a:rPr>
              <a:t>character</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To promote academic excellence and support personal achievement, while providing a social </a:t>
            </a:r>
            <a:r>
              <a:rPr lang="en-US" sz="2200" dirty="0" smtClean="0">
                <a:latin typeface="Arial" panose="020B0604020202020204" pitchFamily="34" charset="0"/>
                <a:cs typeface="Arial" panose="020B0604020202020204" pitchFamily="34" charset="0"/>
              </a:rPr>
              <a:t>balance</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To aid the individual in the transition from academic to the professional </a:t>
            </a:r>
            <a:r>
              <a:rPr lang="en-US" sz="2200" dirty="0" smtClean="0">
                <a:latin typeface="Arial" panose="020B0604020202020204" pitchFamily="34" charset="0"/>
                <a:cs typeface="Arial" panose="020B0604020202020204" pitchFamily="34" charset="0"/>
              </a:rPr>
              <a:t>community</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To maintain sorority involvement with the alma mater and the community through responsible </a:t>
            </a:r>
            <a:r>
              <a:rPr lang="en-US" sz="2200" dirty="0" smtClean="0">
                <a:latin typeface="Arial" panose="020B0604020202020204" pitchFamily="34" charset="0"/>
                <a:cs typeface="Arial" panose="020B0604020202020204" pitchFamily="34" charset="0"/>
              </a:rPr>
              <a:t>participation</a:t>
            </a:r>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To maintain the bond of sisterhood with alumnae members through communication, consultation, and participation in Sorority </a:t>
            </a:r>
            <a:r>
              <a:rPr lang="en-US" sz="2200" dirty="0" smtClean="0">
                <a:latin typeface="Arial" panose="020B0604020202020204" pitchFamily="34" charset="0"/>
                <a:cs typeface="Arial" panose="020B0604020202020204" pitchFamily="34" charset="0"/>
              </a:rPr>
              <a:t>functions</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19332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Expectations</a:t>
            </a:r>
            <a:endParaRPr lang="en-US" altLang="en-US" dirty="0"/>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Learn about </a:t>
            </a:r>
            <a:r>
              <a:rPr lang="en-US" altLang="en-US" sz="2200" dirty="0">
                <a:latin typeface="Arial" panose="020B0604020202020204" pitchFamily="34" charset="0"/>
                <a:cs typeface="Arial" panose="020B0604020202020204" pitchFamily="34" charset="0"/>
              </a:rPr>
              <a:t>the history of Phi </a:t>
            </a:r>
            <a:r>
              <a:rPr lang="en-US" altLang="en-US" sz="2200" dirty="0" smtClean="0">
                <a:latin typeface="Arial" panose="020B0604020202020204" pitchFamily="34" charset="0"/>
                <a:cs typeface="Arial" panose="020B0604020202020204" pitchFamily="34" charset="0"/>
              </a:rPr>
              <a:t>Sigma Rho</a:t>
            </a:r>
            <a:r>
              <a:rPr lang="en-US" altLang="en-US" sz="2200" dirty="0">
                <a:latin typeface="Arial" panose="020B0604020202020204" pitchFamily="34" charset="0"/>
                <a:cs typeface="Arial" panose="020B0604020202020204" pitchFamily="34" charset="0"/>
              </a:rPr>
              <a:t>, the social Greek system, the national organization of Phi Sigma Rho, </a:t>
            </a:r>
            <a:r>
              <a:rPr lang="en-US" altLang="en-US" sz="2200" dirty="0" smtClean="0">
                <a:latin typeface="Arial" panose="020B0604020202020204" pitchFamily="34" charset="0"/>
                <a:cs typeface="Arial" panose="020B0604020202020204" pitchFamily="34" charset="0"/>
              </a:rPr>
              <a:t>and responsibilities of an </a:t>
            </a:r>
            <a:r>
              <a:rPr lang="en-US" altLang="en-US" sz="2200" dirty="0">
                <a:latin typeface="Arial" panose="020B0604020202020204" pitchFamily="34" charset="0"/>
                <a:cs typeface="Arial" panose="020B0604020202020204" pitchFamily="34" charset="0"/>
              </a:rPr>
              <a:t>active member of a </a:t>
            </a:r>
            <a:r>
              <a:rPr lang="en-US" altLang="en-US" sz="2200" dirty="0" smtClean="0">
                <a:latin typeface="Arial" panose="020B0604020202020204" pitchFamily="34" charset="0"/>
                <a:cs typeface="Arial" panose="020B0604020202020204" pitchFamily="34" charset="0"/>
              </a:rPr>
              <a:t>chapter</a:t>
            </a:r>
          </a:p>
          <a:p>
            <a:r>
              <a:rPr lang="en-US" altLang="en-US" sz="2200" dirty="0" smtClean="0">
                <a:latin typeface="Arial" panose="020B0604020202020204" pitchFamily="34" charset="0"/>
                <a:cs typeface="Arial" panose="020B0604020202020204" pitchFamily="34" charset="0"/>
              </a:rPr>
              <a:t>Complete knowledge assessment each week covering </a:t>
            </a:r>
            <a:r>
              <a:rPr lang="en-US" altLang="en-US" sz="2200" dirty="0">
                <a:latin typeface="Arial" panose="020B0604020202020204" pitchFamily="34" charset="0"/>
                <a:cs typeface="Arial" panose="020B0604020202020204" pitchFamily="34" charset="0"/>
              </a:rPr>
              <a:t>material </a:t>
            </a:r>
            <a:r>
              <a:rPr lang="en-US" altLang="en-US" sz="2200" dirty="0" smtClean="0">
                <a:latin typeface="Arial" panose="020B0604020202020204" pitchFamily="34" charset="0"/>
                <a:cs typeface="Arial" panose="020B0604020202020204" pitchFamily="34" charset="0"/>
              </a:rPr>
              <a:t>from previous meetings</a:t>
            </a:r>
            <a:endParaRPr lang="en-US" altLang="en-US" sz="22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All information is found within </a:t>
            </a:r>
            <a:r>
              <a:rPr lang="en-US" altLang="en-US" sz="2200" dirty="0">
                <a:latin typeface="Arial" panose="020B0604020202020204" pitchFamily="34" charset="0"/>
                <a:cs typeface="Arial" panose="020B0604020202020204" pitchFamily="34" charset="0"/>
              </a:rPr>
              <a:t>the member manual and Constitution, Bylaws, and </a:t>
            </a:r>
            <a:r>
              <a:rPr lang="en-US" altLang="en-US" sz="2200" dirty="0" smtClean="0">
                <a:latin typeface="Arial" panose="020B0604020202020204" pitchFamily="34" charset="0"/>
                <a:cs typeface="Arial" panose="020B0604020202020204" pitchFamily="34" charset="0"/>
              </a:rPr>
              <a:t>Policies</a:t>
            </a:r>
            <a:endParaRPr lang="en-US" alt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045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Membership Education Book</a:t>
            </a:r>
          </a:p>
          <a:p>
            <a:r>
              <a:rPr lang="en-US" altLang="en-US" sz="2200" dirty="0" smtClean="0">
                <a:latin typeface="Arial" panose="020B0604020202020204" pitchFamily="34" charset="0"/>
                <a:cs typeface="Arial" panose="020B0604020202020204" pitchFamily="34" charset="0"/>
              </a:rPr>
              <a:t>Point system and requirements</a:t>
            </a:r>
          </a:p>
          <a:p>
            <a:r>
              <a:rPr lang="en-US" altLang="en-US" sz="2200" dirty="0" smtClean="0">
                <a:latin typeface="Arial" panose="020B0604020202020204" pitchFamily="34" charset="0"/>
                <a:cs typeface="Arial" panose="020B0604020202020204" pitchFamily="34" charset="0"/>
              </a:rPr>
              <a:t>Calendar of events</a:t>
            </a:r>
          </a:p>
          <a:p>
            <a:r>
              <a:rPr lang="en-US" altLang="en-US" sz="2200" dirty="0" smtClean="0">
                <a:latin typeface="Arial" panose="020B0604020202020204" pitchFamily="34" charset="0"/>
                <a:cs typeface="Arial" panose="020B0604020202020204" pitchFamily="34" charset="0"/>
              </a:rPr>
              <a:t>Secrecy is required</a:t>
            </a:r>
          </a:p>
        </p:txBody>
      </p:sp>
      <p:sp>
        <p:nvSpPr>
          <p:cNvPr id="5" name="Rectangle 2"/>
          <p:cNvSpPr>
            <a:spLocks noGrp="1" noChangeArrowheads="1"/>
          </p:cNvSpPr>
          <p:nvPr>
            <p:ph type="title"/>
          </p:nvPr>
        </p:nvSpPr>
        <p:spPr>
          <a:xfrm>
            <a:off x="2895600" y="496888"/>
            <a:ext cx="5562600" cy="1143000"/>
          </a:xfrm>
        </p:spPr>
        <p:txBody>
          <a:bodyPr/>
          <a:lstStyle/>
          <a:p>
            <a:r>
              <a:rPr lang="en-US" altLang="en-US" dirty="0" smtClean="0">
                <a:latin typeface="Arial" panose="020B0604020202020204" pitchFamily="34" charset="0"/>
                <a:cs typeface="Arial" panose="020B0604020202020204" pitchFamily="34" charset="0"/>
              </a:rPr>
              <a:t>Expectations</a:t>
            </a:r>
            <a:endParaRPr lang="en-US" altLang="en-US" dirty="0"/>
          </a:p>
        </p:txBody>
      </p:sp>
    </p:spTree>
    <p:extLst>
      <p:ext uri="{BB962C8B-B14F-4D97-AF65-F5344CB8AC3E}">
        <p14:creationId xmlns:p14="http://schemas.microsoft.com/office/powerpoint/2010/main" val="1860574599"/>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Membership Education</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724400"/>
          </a:xfrm>
        </p:spPr>
        <p:txBody>
          <a:bodyPr/>
          <a:lstStyle/>
          <a:p>
            <a:r>
              <a:rPr lang="en-US" altLang="en-US" sz="2200" dirty="0" smtClean="0">
                <a:latin typeface="Arial" panose="020B0604020202020204" pitchFamily="34" charset="0"/>
                <a:cs typeface="Arial" panose="020B0604020202020204" pitchFamily="34" charset="0"/>
              </a:rPr>
              <a:t>Reasons for membership education</a:t>
            </a:r>
          </a:p>
          <a:p>
            <a:pPr lvl="1"/>
            <a:r>
              <a:rPr lang="en-US" altLang="en-US" sz="2000" dirty="0" smtClean="0">
                <a:latin typeface="Arial" panose="020B0604020202020204" pitchFamily="34" charset="0"/>
                <a:cs typeface="Arial" panose="020B0604020202020204" pitchFamily="34" charset="0"/>
              </a:rPr>
              <a:t>To develop an appreciation for Phi Sigma Rho by learning its history, heritage, ideals, programs, and traditions</a:t>
            </a:r>
          </a:p>
          <a:p>
            <a:pPr lvl="1"/>
            <a:r>
              <a:rPr lang="en-US" altLang="en-US" sz="2000" dirty="0" smtClean="0">
                <a:latin typeface="Arial" panose="020B0604020202020204" pitchFamily="34" charset="0"/>
                <a:cs typeface="Arial" panose="020B0604020202020204" pitchFamily="34" charset="0"/>
              </a:rPr>
              <a:t>To prepare each woman for initiation and her obligations as a sister</a:t>
            </a:r>
          </a:p>
          <a:p>
            <a:pPr lvl="1"/>
            <a:r>
              <a:rPr lang="en-US" altLang="en-US" sz="2000" dirty="0" smtClean="0">
                <a:latin typeface="Arial" panose="020B0604020202020204" pitchFamily="34" charset="0"/>
                <a:cs typeface="Arial" panose="020B0604020202020204" pitchFamily="34" charset="0"/>
              </a:rPr>
              <a:t>To learn about the social Greek System and explore its values and benefits</a:t>
            </a:r>
          </a:p>
          <a:p>
            <a:pPr lvl="1"/>
            <a:r>
              <a:rPr lang="en-US" altLang="en-US" sz="2000" dirty="0" smtClean="0">
                <a:latin typeface="Arial" panose="020B0604020202020204" pitchFamily="34" charset="0"/>
                <a:cs typeface="Arial" panose="020B0604020202020204" pitchFamily="34" charset="0"/>
              </a:rPr>
              <a:t>To provide a candidate for membership the opportunity to better understand the sisters of the chapter by experiencing sorority activities, developing friendships and feeling the bonds of sisterhood before obligating herself to a lifelong commitment</a:t>
            </a:r>
          </a:p>
          <a:p>
            <a:pPr lvl="1"/>
            <a:r>
              <a:rPr lang="en-US" altLang="en-US" sz="2000" dirty="0" smtClean="0">
                <a:latin typeface="Arial" panose="020B0604020202020204" pitchFamily="34" charset="0"/>
                <a:cs typeface="Arial" panose="020B0604020202020204" pitchFamily="34" charset="0"/>
              </a:rPr>
              <a:t>To further evaluate each woman’s merits before initiation and to give the candidate for membership time to evaluate the chapter and assess her own desire for initiation</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86334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Knowledge Assessment </a:t>
            </a:r>
          </a:p>
          <a:p>
            <a:pPr lvl="1"/>
            <a:r>
              <a:rPr lang="en-US" altLang="en-US" sz="2000" dirty="0" smtClean="0">
                <a:latin typeface="Arial" panose="020B0604020202020204" pitchFamily="34" charset="0"/>
                <a:cs typeface="Arial" panose="020B0604020202020204" pitchFamily="34" charset="0"/>
              </a:rPr>
              <a:t>Creed</a:t>
            </a:r>
          </a:p>
          <a:p>
            <a:pPr lvl="2"/>
            <a:r>
              <a:rPr lang="en-US" altLang="en-US" sz="1800" dirty="0" smtClean="0">
                <a:latin typeface="Arial" panose="020B0604020202020204" pitchFamily="34" charset="0"/>
                <a:cs typeface="Arial" panose="020B0604020202020204" pitchFamily="34" charset="0"/>
              </a:rPr>
              <a:t>See page 11 of the Member Manual</a:t>
            </a:r>
          </a:p>
          <a:p>
            <a:pPr lvl="1"/>
            <a:r>
              <a:rPr lang="en-US" altLang="en-US" sz="2000" dirty="0" smtClean="0">
                <a:latin typeface="Arial" panose="020B0604020202020204" pitchFamily="34" charset="0"/>
                <a:cs typeface="Arial" panose="020B0604020202020204" pitchFamily="34" charset="0"/>
              </a:rPr>
              <a:t>Phi Sigma </a:t>
            </a:r>
            <a:r>
              <a:rPr lang="en-US" altLang="en-US" sz="2000" smtClean="0">
                <a:latin typeface="Arial" panose="020B0604020202020204" pitchFamily="34" charset="0"/>
                <a:cs typeface="Arial" panose="020B0604020202020204" pitchFamily="34" charset="0"/>
              </a:rPr>
              <a:t>Rho </a:t>
            </a:r>
            <a:r>
              <a:rPr lang="en-US" altLang="en-US" sz="2000">
                <a:latin typeface="Arial" panose="020B0604020202020204" pitchFamily="34" charset="0"/>
                <a:cs typeface="Arial" panose="020B0604020202020204" pitchFamily="34" charset="0"/>
              </a:rPr>
              <a:t>h</a:t>
            </a:r>
            <a:r>
              <a:rPr lang="en-US" altLang="en-US" sz="2000" smtClean="0">
                <a:latin typeface="Arial" panose="020B0604020202020204" pitchFamily="34" charset="0"/>
                <a:cs typeface="Arial" panose="020B0604020202020204" pitchFamily="34" charset="0"/>
              </a:rPr>
              <a:t>istory </a:t>
            </a:r>
            <a:r>
              <a:rPr lang="en-US" altLang="en-US" sz="2000" dirty="0" smtClean="0">
                <a:latin typeface="Arial" panose="020B0604020202020204" pitchFamily="34" charset="0"/>
                <a:cs typeface="Arial" panose="020B0604020202020204" pitchFamily="34" charset="0"/>
              </a:rPr>
              <a:t>and symbols</a:t>
            </a:r>
            <a:endParaRPr lang="en-US" altLang="en-US" sz="2000" dirty="0">
              <a:latin typeface="Arial" panose="020B0604020202020204" pitchFamily="34" charset="0"/>
              <a:cs typeface="Arial" panose="020B0604020202020204" pitchFamily="34" charset="0"/>
            </a:endParaRPr>
          </a:p>
          <a:p>
            <a:pPr marL="0" indent="0" algn="ctr">
              <a:buNone/>
            </a:pPr>
            <a:endParaRPr lang="en-US" altLang="en-US" dirty="0"/>
          </a:p>
        </p:txBody>
      </p:sp>
      <p:sp>
        <p:nvSpPr>
          <p:cNvPr id="5" name="Rectangle 2"/>
          <p:cNvSpPr>
            <a:spLocks noGrp="1" noChangeArrowheads="1"/>
          </p:cNvSpPr>
          <p:nvPr>
            <p:ph type="title"/>
          </p:nvPr>
        </p:nvSpPr>
        <p:spPr>
          <a:xfrm>
            <a:off x="2895600" y="496888"/>
            <a:ext cx="5562600" cy="1143000"/>
          </a:xfrm>
        </p:spPr>
        <p:txBody>
          <a:bodyPr/>
          <a:lstStyle/>
          <a:p>
            <a:r>
              <a:rPr lang="en-US" altLang="en-US" dirty="0" smtClean="0">
                <a:latin typeface="Arial" panose="020B0604020202020204" pitchFamily="34" charset="0"/>
                <a:cs typeface="Arial" panose="020B0604020202020204" pitchFamily="34" charset="0"/>
              </a:rPr>
              <a:t>Next Week</a:t>
            </a:r>
            <a:endParaRPr lang="en-US" altLang="en-US" dirty="0"/>
          </a:p>
        </p:txBody>
      </p:sp>
    </p:spTree>
    <p:extLst>
      <p:ext uri="{BB962C8B-B14F-4D97-AF65-F5344CB8AC3E}">
        <p14:creationId xmlns:p14="http://schemas.microsoft.com/office/powerpoint/2010/main" val="23907222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Status</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724400"/>
          </a:xfrm>
        </p:spPr>
        <p:txBody>
          <a:bodyPr/>
          <a:lstStyle/>
          <a:p>
            <a:r>
              <a:rPr lang="en-US" altLang="en-US" sz="2200" dirty="0" smtClean="0">
                <a:latin typeface="Arial" panose="020B0604020202020204" pitchFamily="34" charset="0"/>
                <a:cs typeface="Arial" panose="020B0604020202020204" pitchFamily="34" charset="0"/>
              </a:rPr>
              <a:t>Candidate</a:t>
            </a:r>
          </a:p>
          <a:p>
            <a:pPr lvl="1"/>
            <a:r>
              <a:rPr lang="en-US" altLang="en-US" sz="2000" dirty="0" smtClean="0">
                <a:latin typeface="Arial" panose="020B0604020202020204" pitchFamily="34" charset="0"/>
                <a:cs typeface="Arial" panose="020B0604020202020204" pitchFamily="34" charset="0"/>
              </a:rPr>
              <a:t>A woman who accepts a formal invitation from the chapter and begins to learn about Phi Sigma Rho</a:t>
            </a:r>
          </a:p>
          <a:p>
            <a:pPr lvl="1"/>
            <a:r>
              <a:rPr lang="en-US" altLang="en-US" sz="2000" dirty="0" smtClean="0">
                <a:latin typeface="Arial" panose="020B0604020202020204" pitchFamily="34" charset="0"/>
                <a:cs typeface="Arial" panose="020B0604020202020204" pitchFamily="34" charset="0"/>
              </a:rPr>
              <a:t>May also be described as associate or new member</a:t>
            </a:r>
          </a:p>
          <a:p>
            <a:r>
              <a:rPr lang="en-US" altLang="en-US" sz="2200" dirty="0" smtClean="0">
                <a:latin typeface="Arial" panose="020B0604020202020204" pitchFamily="34" charset="0"/>
                <a:cs typeface="Arial" panose="020B0604020202020204" pitchFamily="34" charset="0"/>
              </a:rPr>
              <a:t>Active</a:t>
            </a:r>
          </a:p>
          <a:p>
            <a:pPr lvl="1"/>
            <a:r>
              <a:rPr lang="en-US" altLang="en-US" sz="2000" dirty="0" smtClean="0">
                <a:latin typeface="Arial" panose="020B0604020202020204" pitchFamily="34" charset="0"/>
                <a:cs typeface="Arial" panose="020B0604020202020204" pitchFamily="34" charset="0"/>
              </a:rPr>
              <a:t>An initiated undergraduate member</a:t>
            </a:r>
          </a:p>
          <a:p>
            <a:r>
              <a:rPr lang="en-US" altLang="en-US" sz="2200" dirty="0" smtClean="0">
                <a:latin typeface="Arial" panose="020B0604020202020204" pitchFamily="34" charset="0"/>
                <a:cs typeface="Arial" panose="020B0604020202020204" pitchFamily="34" charset="0"/>
              </a:rPr>
              <a:t>Affiliate</a:t>
            </a:r>
          </a:p>
          <a:p>
            <a:pPr lvl="1"/>
            <a:r>
              <a:rPr lang="en-US" altLang="en-US" sz="2000" dirty="0" smtClean="0">
                <a:latin typeface="Arial" panose="020B0604020202020204" pitchFamily="34" charset="0"/>
                <a:cs typeface="Arial" panose="020B0604020202020204" pitchFamily="34" charset="0"/>
              </a:rPr>
              <a:t>A member of Phi Sigma Rho who transfers to another university where there is an active chapter can “affiliate” with that chapter as long as she was in good standing when she left her former chapter</a:t>
            </a:r>
          </a:p>
          <a:p>
            <a:r>
              <a:rPr lang="en-US" altLang="en-US" sz="2200" dirty="0" smtClean="0">
                <a:latin typeface="Arial" panose="020B0604020202020204" pitchFamily="34" charset="0"/>
                <a:cs typeface="Arial" panose="020B0604020202020204" pitchFamily="34" charset="0"/>
              </a:rPr>
              <a:t>Alumna</a:t>
            </a:r>
          </a:p>
          <a:p>
            <a:pPr lvl="1"/>
            <a:r>
              <a:rPr lang="en-US" altLang="en-US" sz="2000" dirty="0" smtClean="0">
                <a:latin typeface="Arial" panose="020B0604020202020204" pitchFamily="34" charset="0"/>
                <a:cs typeface="Arial" panose="020B0604020202020204" pitchFamily="34" charset="0"/>
              </a:rPr>
              <a:t>A member of Phi Sigma Rho who is no longer attending the college of the chapter which initiated her</a:t>
            </a:r>
          </a:p>
          <a:p>
            <a:pPr lvl="1"/>
            <a:endParaRPr lang="en-US"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4687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History</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838200"/>
          </a:xfrm>
        </p:spPr>
        <p:txBody>
          <a:bodyPr/>
          <a:lstStyle/>
          <a:p>
            <a:r>
              <a:rPr lang="en-US" altLang="en-US" sz="2200" dirty="0" smtClean="0">
                <a:latin typeface="Arial" panose="020B0604020202020204" pitchFamily="34" charset="0"/>
                <a:cs typeface="Arial" panose="020B0604020202020204" pitchFamily="34" charset="0"/>
              </a:rPr>
              <a:t>Founders are </a:t>
            </a:r>
            <a:r>
              <a:rPr lang="en-US" altLang="en-US" sz="2200" dirty="0" err="1">
                <a:latin typeface="Arial" panose="020B0604020202020204" pitchFamily="34" charset="0"/>
                <a:cs typeface="Arial" panose="020B0604020202020204" pitchFamily="34" charset="0"/>
              </a:rPr>
              <a:t>Rashmi</a:t>
            </a:r>
            <a:r>
              <a:rPr lang="en-US" altLang="en-US" sz="2200" dirty="0">
                <a:latin typeface="Arial" panose="020B0604020202020204" pitchFamily="34" charset="0"/>
                <a:cs typeface="Arial" panose="020B0604020202020204" pitchFamily="34" charset="0"/>
              </a:rPr>
              <a:t> Khanna (</a:t>
            </a:r>
            <a:r>
              <a:rPr lang="en-US" altLang="en-US" sz="2200" dirty="0" err="1">
                <a:latin typeface="Arial" panose="020B0604020202020204" pitchFamily="34" charset="0"/>
                <a:cs typeface="Arial" panose="020B0604020202020204" pitchFamily="34" charset="0"/>
              </a:rPr>
              <a:t>ChemE</a:t>
            </a:r>
            <a:r>
              <a:rPr lang="en-US" altLang="en-US" sz="2200" dirty="0">
                <a:latin typeface="Arial" panose="020B0604020202020204" pitchFamily="34" charset="0"/>
                <a:cs typeface="Arial" panose="020B0604020202020204" pitchFamily="34" charset="0"/>
              </a:rPr>
              <a:t>) and Abby McDonald (</a:t>
            </a:r>
            <a:r>
              <a:rPr lang="en-US" altLang="en-US" sz="2200" dirty="0" smtClean="0">
                <a:latin typeface="Arial" panose="020B0604020202020204" pitchFamily="34" charset="0"/>
                <a:cs typeface="Arial" panose="020B0604020202020204" pitchFamily="34" charset="0"/>
              </a:rPr>
              <a:t>EE)</a:t>
            </a:r>
          </a:p>
          <a:p>
            <a:pPr lvl="1"/>
            <a:r>
              <a:rPr lang="en-US" altLang="en-US" sz="2000" dirty="0" smtClean="0">
                <a:latin typeface="Arial" panose="020B0604020202020204" pitchFamily="34" charset="0"/>
                <a:cs typeface="Arial" panose="020B0604020202020204" pitchFamily="34" charset="0"/>
              </a:rPr>
              <a:t>Abby McDonald participated in formal rush prior to founding Phi Sigma Rho</a:t>
            </a:r>
          </a:p>
          <a:p>
            <a:r>
              <a:rPr lang="en-US" altLang="en-US" sz="2200" dirty="0" smtClean="0">
                <a:latin typeface="Arial" panose="020B0604020202020204" pitchFamily="34" charset="0"/>
                <a:cs typeface="Arial" panose="020B0604020202020204" pitchFamily="34" charset="0"/>
              </a:rPr>
              <a:t>Purdue</a:t>
            </a:r>
            <a:r>
              <a:rPr lang="en-US" altLang="en-US" sz="2200" dirty="0">
                <a:latin typeface="Arial" panose="020B0604020202020204" pitchFamily="34" charset="0"/>
                <a:cs typeface="Arial" panose="020B0604020202020204" pitchFamily="34" charset="0"/>
              </a:rPr>
              <a:t>, September 24, </a:t>
            </a:r>
            <a:r>
              <a:rPr lang="en-US" altLang="en-US" sz="2200" dirty="0" smtClean="0">
                <a:latin typeface="Arial" panose="020B0604020202020204" pitchFamily="34" charset="0"/>
                <a:cs typeface="Arial" panose="020B0604020202020204" pitchFamily="34" charset="0"/>
              </a:rPr>
              <a:t>1984 </a:t>
            </a:r>
            <a:endParaRPr lang="en-US" altLang="en-US" sz="2200"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19493" t="20758" r="18636" b="20892"/>
          <a:stretch/>
        </p:blipFill>
        <p:spPr>
          <a:xfrm>
            <a:off x="5012487" y="3577683"/>
            <a:ext cx="4011770" cy="2837593"/>
          </a:xfrm>
          <a:prstGeom prst="rect">
            <a:avLst/>
          </a:prstGeom>
        </p:spPr>
      </p:pic>
      <p:sp>
        <p:nvSpPr>
          <p:cNvPr id="5" name="Rectangle 3"/>
          <p:cNvSpPr txBox="1">
            <a:spLocks noChangeArrowheads="1"/>
          </p:cNvSpPr>
          <p:nvPr/>
        </p:nvSpPr>
        <p:spPr bwMode="auto">
          <a:xfrm>
            <a:off x="211887" y="3581400"/>
            <a:ext cx="4800600" cy="28375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marL="342900" indent="-342900" algn="l" rtl="0" eaLnBrk="1" fontAlgn="base" hangingPunct="1">
              <a:spcBef>
                <a:spcPct val="20000"/>
              </a:spcBef>
              <a:spcAft>
                <a:spcPct val="0"/>
              </a:spcAft>
              <a:buBlip>
                <a:blip r:embed="rId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pPr marL="0" indent="0">
              <a:buFontTx/>
              <a:buNone/>
            </a:pPr>
            <a:r>
              <a:rPr lang="en-US" altLang="en-US" sz="2200" i="1" kern="0" dirty="0" smtClean="0">
                <a:latin typeface="Arial" panose="020B0604020202020204" pitchFamily="34" charset="0"/>
                <a:cs typeface="Arial" panose="020B0604020202020204" pitchFamily="34" charset="0"/>
              </a:rPr>
              <a:t>The purpose of founding Phi Sigma Rho was to offer women engineers a new alternative to the existing sororities – an alternative that would provide the atmosphere of a social sorority, yet consider the demands placed upon engineering students.</a:t>
            </a:r>
          </a:p>
        </p:txBody>
      </p:sp>
    </p:spTree>
    <p:extLst>
      <p:ext uri="{BB962C8B-B14F-4D97-AF65-F5344CB8AC3E}">
        <p14:creationId xmlns:p14="http://schemas.microsoft.com/office/powerpoint/2010/main" val="4039081546"/>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History</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Ten charter class members</a:t>
            </a:r>
          </a:p>
          <a:p>
            <a:pPr marL="0" indent="0">
              <a:buNone/>
            </a:pPr>
            <a:endParaRPr lang="en-US" altLang="en-US" sz="1400" dirty="0" smtClean="0">
              <a:latin typeface="Arial" panose="020B0604020202020204" pitchFamily="34" charset="0"/>
              <a:cs typeface="Arial" panose="020B0604020202020204" pitchFamily="34" charset="0"/>
            </a:endParaRPr>
          </a:p>
          <a:p>
            <a:pPr lvl="1"/>
            <a:r>
              <a:rPr lang="en-US" altLang="en-US" sz="2000" dirty="0" err="1" smtClean="0">
                <a:latin typeface="Arial" panose="020B0604020202020204" pitchFamily="34" charset="0"/>
                <a:cs typeface="Arial" panose="020B0604020202020204" pitchFamily="34" charset="0"/>
              </a:rPr>
              <a:t>Rashmi</a:t>
            </a:r>
            <a:r>
              <a:rPr lang="en-US" altLang="en-US" sz="2000" dirty="0" smtClean="0">
                <a:latin typeface="Arial" panose="020B0604020202020204" pitchFamily="34" charset="0"/>
                <a:cs typeface="Arial" panose="020B0604020202020204" pitchFamily="34" charset="0"/>
              </a:rPr>
              <a:t> (Khanna) Drummond</a:t>
            </a:r>
          </a:p>
          <a:p>
            <a:pPr lvl="1"/>
            <a:r>
              <a:rPr lang="en-US" altLang="en-US" sz="2000" dirty="0">
                <a:latin typeface="Arial" panose="020B0604020202020204" pitchFamily="34" charset="0"/>
                <a:cs typeface="Arial" panose="020B0604020202020204" pitchFamily="34" charset="0"/>
              </a:rPr>
              <a:t>Abby (</a:t>
            </a:r>
            <a:r>
              <a:rPr lang="en-US" altLang="en-US" sz="2000" dirty="0" smtClean="0">
                <a:latin typeface="Arial" panose="020B0604020202020204" pitchFamily="34" charset="0"/>
                <a:cs typeface="Arial" panose="020B0604020202020204" pitchFamily="34" charset="0"/>
              </a:rPr>
              <a:t>McDonald) Schwartz</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Gail </a:t>
            </a:r>
            <a:r>
              <a:rPr lang="en-US" altLang="en-US" sz="2000" dirty="0" err="1">
                <a:latin typeface="Arial" panose="020B0604020202020204" pitchFamily="34" charset="0"/>
                <a:cs typeface="Arial" panose="020B0604020202020204" pitchFamily="34" charset="0"/>
              </a:rPr>
              <a:t>Bonney</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Anita </a:t>
            </a:r>
            <a:r>
              <a:rPr lang="en-US" altLang="en-US" sz="2000" dirty="0" err="1">
                <a:latin typeface="Arial" panose="020B0604020202020204" pitchFamily="34" charset="0"/>
                <a:cs typeface="Arial" panose="020B0604020202020204" pitchFamily="34" charset="0"/>
              </a:rPr>
              <a:t>Chatterjea</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Ann </a:t>
            </a:r>
            <a:r>
              <a:rPr lang="en-US" altLang="en-US" sz="2000" dirty="0" err="1">
                <a:latin typeface="Arial" panose="020B0604020202020204" pitchFamily="34" charset="0"/>
                <a:cs typeface="Arial" panose="020B0604020202020204" pitchFamily="34" charset="0"/>
              </a:rPr>
              <a:t>Cullinan</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Christine (Mooney) Jackson</a:t>
            </a:r>
          </a:p>
          <a:p>
            <a:pPr lvl="1"/>
            <a:r>
              <a:rPr lang="en-US" altLang="en-US" sz="2000" dirty="0" smtClean="0">
                <a:latin typeface="Arial" panose="020B0604020202020204" pitchFamily="34" charset="0"/>
                <a:cs typeface="Arial" panose="020B0604020202020204" pitchFamily="34" charset="0"/>
              </a:rPr>
              <a:t>Pam </a:t>
            </a:r>
            <a:r>
              <a:rPr lang="en-US" altLang="en-US" sz="2000" dirty="0" err="1">
                <a:latin typeface="Arial" panose="020B0604020202020204" pitchFamily="34" charset="0"/>
                <a:cs typeface="Arial" panose="020B0604020202020204" pitchFamily="34" charset="0"/>
              </a:rPr>
              <a:t>Kabbes</a:t>
            </a:r>
            <a:endParaRPr lang="en-US" altLang="en-US" sz="2000" dirty="0">
              <a:latin typeface="Arial" panose="020B0604020202020204" pitchFamily="34" charset="0"/>
              <a:cs typeface="Arial" panose="020B0604020202020204" pitchFamily="34" charset="0"/>
            </a:endParaRPr>
          </a:p>
          <a:p>
            <a:pPr lvl="1"/>
            <a:r>
              <a:rPr lang="en-US" altLang="en-US" sz="2000" dirty="0" smtClean="0">
                <a:latin typeface="Arial" panose="020B0604020202020204" pitchFamily="34" charset="0"/>
                <a:cs typeface="Arial" panose="020B0604020202020204" pitchFamily="34" charset="0"/>
              </a:rPr>
              <a:t>Tina </a:t>
            </a:r>
            <a:r>
              <a:rPr lang="en-US" altLang="en-US" sz="2000" dirty="0" err="1">
                <a:latin typeface="Arial" panose="020B0604020202020204" pitchFamily="34" charset="0"/>
                <a:cs typeface="Arial" panose="020B0604020202020204" pitchFamily="34" charset="0"/>
              </a:rPr>
              <a:t>Kershner</a:t>
            </a:r>
            <a:endParaRPr lang="en-US" altLang="en-US" sz="2000" dirty="0">
              <a:latin typeface="Arial" panose="020B0604020202020204" pitchFamily="34" charset="0"/>
              <a:cs typeface="Arial" panose="020B0604020202020204" pitchFamily="34" charset="0"/>
            </a:endParaRPr>
          </a:p>
          <a:p>
            <a:pPr lvl="1"/>
            <a:r>
              <a:rPr lang="en-US" altLang="en-US" sz="2000" dirty="0" smtClean="0">
                <a:latin typeface="Arial" panose="020B0604020202020204" pitchFamily="34" charset="0"/>
                <a:cs typeface="Arial" panose="020B0604020202020204" pitchFamily="34" charset="0"/>
              </a:rPr>
              <a:t>Michelle </a:t>
            </a:r>
            <a:r>
              <a:rPr lang="en-US" altLang="en-US" sz="2000" dirty="0">
                <a:latin typeface="Arial" panose="020B0604020202020204" pitchFamily="34" charset="0"/>
                <a:cs typeface="Arial" panose="020B0604020202020204" pitchFamily="34" charset="0"/>
              </a:rPr>
              <a:t>Self</a:t>
            </a:r>
          </a:p>
          <a:p>
            <a:pPr lvl="1"/>
            <a:r>
              <a:rPr lang="en-US" altLang="en-US" sz="2000" dirty="0">
                <a:latin typeface="Arial" panose="020B0604020202020204" pitchFamily="34" charset="0"/>
                <a:cs typeface="Arial" panose="020B0604020202020204" pitchFamily="34" charset="0"/>
              </a:rPr>
              <a:t>Kathy </a:t>
            </a:r>
            <a:r>
              <a:rPr lang="en-US" altLang="en-US" sz="2000" dirty="0" err="1">
                <a:latin typeface="Arial" panose="020B0604020202020204" pitchFamily="34" charset="0"/>
                <a:cs typeface="Arial" panose="020B0604020202020204" pitchFamily="34" charset="0"/>
              </a:rPr>
              <a:t>Vargo</a:t>
            </a:r>
            <a:endParaRPr lang="en-US" altLang="en-US"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2318743"/>
            <a:ext cx="4157592" cy="4395787"/>
          </a:xfrm>
          <a:prstGeom prst="rect">
            <a:avLst/>
          </a:prstGeom>
        </p:spPr>
      </p:pic>
    </p:spTree>
    <p:extLst>
      <p:ext uri="{BB962C8B-B14F-4D97-AF65-F5344CB8AC3E}">
        <p14:creationId xmlns:p14="http://schemas.microsoft.com/office/powerpoint/2010/main" val="180902265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Creed</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Created </a:t>
            </a:r>
            <a:r>
              <a:rPr lang="en-US" altLang="en-US" sz="2200" dirty="0">
                <a:latin typeface="Arial" panose="020B0604020202020204" pitchFamily="34" charset="0"/>
                <a:cs typeface="Arial" panose="020B0604020202020204" pitchFamily="34" charset="0"/>
              </a:rPr>
              <a:t>by the Gamma class at </a:t>
            </a:r>
            <a:r>
              <a:rPr lang="en-US" altLang="en-US" sz="2200" dirty="0" smtClean="0">
                <a:latin typeface="Arial" panose="020B0604020202020204" pitchFamily="34" charset="0"/>
                <a:cs typeface="Arial" panose="020B0604020202020204" pitchFamily="34" charset="0"/>
              </a:rPr>
              <a:t>Purdue</a:t>
            </a:r>
            <a:endParaRPr lang="en-US" altLang="en-US" sz="2200" dirty="0">
              <a:latin typeface="Arial" panose="020B0604020202020204" pitchFamily="34" charset="0"/>
              <a:cs typeface="Arial" panose="020B0604020202020204" pitchFamily="34" charset="0"/>
            </a:endParaRPr>
          </a:p>
          <a:p>
            <a:r>
              <a:rPr lang="en-US" altLang="en-US" sz="2200" dirty="0" smtClean="0">
                <a:latin typeface="Arial" panose="020B0604020202020204" pitchFamily="34" charset="0"/>
                <a:cs typeface="Arial" panose="020B0604020202020204" pitchFamily="34" charset="0"/>
              </a:rPr>
              <a:t>Recited during inductions and before every meeting</a:t>
            </a:r>
          </a:p>
          <a:p>
            <a:r>
              <a:rPr lang="en-US" altLang="en-US" sz="2200" dirty="0" smtClean="0">
                <a:latin typeface="Arial" panose="020B0604020202020204" pitchFamily="34" charset="0"/>
                <a:cs typeface="Arial" panose="020B0604020202020204" pitchFamily="34" charset="0"/>
              </a:rPr>
              <a:t>Focuses on our values:</a:t>
            </a:r>
          </a:p>
          <a:p>
            <a:pPr lvl="1"/>
            <a:r>
              <a:rPr lang="en-US" altLang="en-US" sz="2000" dirty="0" smtClean="0">
                <a:latin typeface="Arial" panose="020B0604020202020204" pitchFamily="34" charset="0"/>
                <a:cs typeface="Arial" panose="020B0604020202020204" pitchFamily="34" charset="0"/>
              </a:rPr>
              <a:t>Friendship</a:t>
            </a:r>
            <a:endParaRPr lang="en-US" altLang="en-US" sz="2000" dirty="0">
              <a:latin typeface="Arial" panose="020B0604020202020204" pitchFamily="34" charset="0"/>
              <a:cs typeface="Arial" panose="020B0604020202020204" pitchFamily="34" charset="0"/>
            </a:endParaRPr>
          </a:p>
          <a:p>
            <a:pPr lvl="1"/>
            <a:r>
              <a:rPr lang="en-US" altLang="en-US" sz="2000" dirty="0">
                <a:latin typeface="Arial" panose="020B0604020202020204" pitchFamily="34" charset="0"/>
                <a:cs typeface="Arial" panose="020B0604020202020204" pitchFamily="34" charset="0"/>
              </a:rPr>
              <a:t>Scholarship</a:t>
            </a:r>
          </a:p>
          <a:p>
            <a:pPr lvl="1"/>
            <a:r>
              <a:rPr lang="en-US" altLang="en-US" sz="2000" dirty="0" smtClean="0">
                <a:latin typeface="Arial" panose="020B0604020202020204" pitchFamily="34" charset="0"/>
                <a:cs typeface="Arial" panose="020B0604020202020204" pitchFamily="34" charset="0"/>
              </a:rPr>
              <a:t>Encouragement</a:t>
            </a:r>
          </a:p>
        </p:txBody>
      </p:sp>
    </p:spTree>
    <p:extLst>
      <p:ext uri="{BB962C8B-B14F-4D97-AF65-F5344CB8AC3E}">
        <p14:creationId xmlns:p14="http://schemas.microsoft.com/office/powerpoint/2010/main" val="348169690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Insignia</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915400" cy="4724400"/>
          </a:xfrm>
        </p:spPr>
        <p:txBody>
          <a:bodyPr/>
          <a:lstStyle/>
          <a:p>
            <a:r>
              <a:rPr lang="en-US" altLang="en-US" sz="2200" dirty="0" smtClean="0">
                <a:latin typeface="Arial" panose="020B0604020202020204" pitchFamily="34" charset="0"/>
                <a:cs typeface="Arial" panose="020B0604020202020204" pitchFamily="34" charset="0"/>
              </a:rPr>
              <a:t>Colors - Wine Red </a:t>
            </a:r>
            <a:r>
              <a:rPr lang="en-US" altLang="en-US" sz="2200" dirty="0">
                <a:latin typeface="Arial" panose="020B0604020202020204" pitchFamily="34" charset="0"/>
                <a:cs typeface="Arial" panose="020B0604020202020204" pitchFamily="34" charset="0"/>
              </a:rPr>
              <a:t>and </a:t>
            </a:r>
            <a:r>
              <a:rPr lang="en-US" altLang="en-US" sz="2200" dirty="0" smtClean="0">
                <a:latin typeface="Arial" panose="020B0604020202020204" pitchFamily="34" charset="0"/>
                <a:cs typeface="Arial" panose="020B0604020202020204" pitchFamily="34" charset="0"/>
              </a:rPr>
              <a:t>Silver</a:t>
            </a:r>
          </a:p>
          <a:p>
            <a:r>
              <a:rPr lang="en-US" altLang="en-US" sz="2200" dirty="0" smtClean="0">
                <a:latin typeface="Arial" panose="020B0604020202020204" pitchFamily="34" charset="0"/>
                <a:cs typeface="Arial" panose="020B0604020202020204" pitchFamily="34" charset="0"/>
              </a:rPr>
              <a:t>Jewel – Pearl</a:t>
            </a:r>
          </a:p>
          <a:p>
            <a:r>
              <a:rPr lang="en-US" altLang="en-US" sz="2200" dirty="0" smtClean="0">
                <a:latin typeface="Arial" panose="020B0604020202020204" pitchFamily="34" charset="0"/>
                <a:cs typeface="Arial" panose="020B0604020202020204" pitchFamily="34" charset="0"/>
              </a:rPr>
              <a:t>Flower – Orchid</a:t>
            </a:r>
          </a:p>
          <a:p>
            <a:r>
              <a:rPr lang="en-US" altLang="en-US" sz="2200" dirty="0" smtClean="0">
                <a:latin typeface="Arial" panose="020B0604020202020204" pitchFamily="34" charset="0"/>
                <a:cs typeface="Arial" panose="020B0604020202020204" pitchFamily="34" charset="0"/>
              </a:rPr>
              <a:t>Mascot – </a:t>
            </a:r>
            <a:r>
              <a:rPr lang="en-US" altLang="en-US" sz="2200" dirty="0" err="1" smtClean="0">
                <a:latin typeface="Arial" panose="020B0604020202020204" pitchFamily="34" charset="0"/>
                <a:cs typeface="Arial" panose="020B0604020202020204" pitchFamily="34" charset="0"/>
              </a:rPr>
              <a:t>Sigmand</a:t>
            </a:r>
            <a:r>
              <a:rPr lang="en-US" altLang="en-US" sz="2200" dirty="0" smtClean="0">
                <a:latin typeface="Arial" panose="020B0604020202020204" pitchFamily="34" charset="0"/>
                <a:cs typeface="Arial" panose="020B0604020202020204" pitchFamily="34" charset="0"/>
              </a:rPr>
              <a:t> Penguin</a:t>
            </a:r>
          </a:p>
          <a:p>
            <a:r>
              <a:rPr lang="en-US" altLang="en-US" sz="2200" dirty="0" smtClean="0">
                <a:latin typeface="Arial" panose="020B0604020202020204" pitchFamily="34" charset="0"/>
                <a:cs typeface="Arial" panose="020B0604020202020204" pitchFamily="34" charset="0"/>
              </a:rPr>
              <a:t>Animal – Penguin</a:t>
            </a:r>
          </a:p>
          <a:p>
            <a:r>
              <a:rPr lang="en-US" altLang="en-US" sz="2200" dirty="0" smtClean="0">
                <a:latin typeface="Arial" panose="020B0604020202020204" pitchFamily="34" charset="0"/>
                <a:cs typeface="Arial" panose="020B0604020202020204" pitchFamily="34" charset="0"/>
              </a:rPr>
              <a:t>Nickname – Phi Rho</a:t>
            </a:r>
            <a:endParaRPr lang="en-US" alt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974429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Insignia</a:t>
            </a:r>
            <a:endParaRPr lang="en-US" altLang="en-US" dirty="0">
              <a:latin typeface="Arial" panose="020B0604020202020204" pitchFamily="34" charset="0"/>
              <a:cs typeface="Arial" panose="020B0604020202020204" pitchFamily="34" charset="0"/>
            </a:endParaRPr>
          </a:p>
        </p:txBody>
      </p:sp>
      <p:sp>
        <p:nvSpPr>
          <p:cNvPr id="3075" name="Rectangle 3"/>
          <p:cNvSpPr>
            <a:spLocks noGrp="1" noChangeArrowheads="1"/>
          </p:cNvSpPr>
          <p:nvPr>
            <p:ph type="body" idx="1"/>
          </p:nvPr>
        </p:nvSpPr>
        <p:spPr>
          <a:xfrm>
            <a:off x="152400" y="1981200"/>
            <a:ext cx="8839200" cy="4648200"/>
          </a:xfrm>
        </p:spPr>
        <p:txBody>
          <a:bodyPr/>
          <a:lstStyle/>
          <a:p>
            <a:r>
              <a:rPr lang="en-US" altLang="en-US" sz="2200" dirty="0" smtClean="0">
                <a:latin typeface="Arial" panose="020B0604020202020204" pitchFamily="34" charset="0"/>
                <a:cs typeface="Arial" panose="020B0604020202020204" pitchFamily="34" charset="0"/>
              </a:rPr>
              <a:t>Motto - Together </a:t>
            </a:r>
            <a:r>
              <a:rPr lang="en-US" altLang="en-US" sz="2200" dirty="0">
                <a:latin typeface="Arial" panose="020B0604020202020204" pitchFamily="34" charset="0"/>
                <a:cs typeface="Arial" panose="020B0604020202020204" pitchFamily="34" charset="0"/>
              </a:rPr>
              <a:t>we build the </a:t>
            </a:r>
            <a:r>
              <a:rPr lang="en-US" altLang="en-US" sz="2200" dirty="0" smtClean="0">
                <a:latin typeface="Arial" panose="020B0604020202020204" pitchFamily="34" charset="0"/>
                <a:cs typeface="Arial" panose="020B0604020202020204" pitchFamily="34" charset="0"/>
              </a:rPr>
              <a:t>future</a:t>
            </a:r>
            <a:endParaRPr lang="en-US" alt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63709" y="2743200"/>
            <a:ext cx="2435992" cy="2072089"/>
          </a:xfrm>
          <a:prstGeom prst="rect">
            <a:avLst/>
          </a:prstGeom>
        </p:spPr>
      </p:pic>
      <p:sp>
        <p:nvSpPr>
          <p:cNvPr id="5" name="Rectangle 3"/>
          <p:cNvSpPr txBox="1">
            <a:spLocks noChangeArrowheads="1"/>
          </p:cNvSpPr>
          <p:nvPr/>
        </p:nvSpPr>
        <p:spPr bwMode="auto">
          <a:xfrm>
            <a:off x="152400" y="3550644"/>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r>
              <a:rPr lang="en-US" altLang="en-US" sz="2200" kern="0" dirty="0" smtClean="0">
                <a:latin typeface="Arial" panose="020B0604020202020204" pitchFamily="34" charset="0"/>
                <a:cs typeface="Arial" panose="020B0604020202020204" pitchFamily="34" charset="0"/>
              </a:rPr>
              <a:t>Logo - </a:t>
            </a:r>
            <a:endParaRPr lang="en-US" altLang="en-US" kern="0" dirty="0"/>
          </a:p>
        </p:txBody>
      </p:sp>
    </p:spTree>
    <p:extLst>
      <p:ext uri="{BB962C8B-B14F-4D97-AF65-F5344CB8AC3E}">
        <p14:creationId xmlns:p14="http://schemas.microsoft.com/office/powerpoint/2010/main" val="310740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dirty="0" smtClean="0">
                <a:latin typeface="Arial" panose="020B0604020202020204" pitchFamily="34" charset="0"/>
                <a:cs typeface="Arial" panose="020B0604020202020204" pitchFamily="34" charset="0"/>
              </a:rPr>
              <a:t>Insignia</a:t>
            </a:r>
            <a:endParaRPr lang="en-US" altLang="en-US" dirty="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6400" y="2057400"/>
            <a:ext cx="2590800" cy="4318000"/>
          </a:xfrm>
          <a:prstGeom prst="rect">
            <a:avLst/>
          </a:prstGeom>
        </p:spPr>
      </p:pic>
      <p:sp>
        <p:nvSpPr>
          <p:cNvPr id="8" name="Rectangle 3"/>
          <p:cNvSpPr txBox="1">
            <a:spLocks noChangeArrowheads="1"/>
          </p:cNvSpPr>
          <p:nvPr/>
        </p:nvSpPr>
        <p:spPr bwMode="auto">
          <a:xfrm>
            <a:off x="152400" y="1981200"/>
            <a:ext cx="49530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Blip>
                <a:blip r:embed="rId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Blip>
                <a:blip r:embed="rId3"/>
              </a:buBlip>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Blip>
                <a:blip r:embed="rId3"/>
              </a:buBlip>
              <a:defRPr sz="2000">
                <a:solidFill>
                  <a:schemeClr val="tx1"/>
                </a:solidFill>
                <a:latin typeface="+mn-lt"/>
              </a:defRPr>
            </a:lvl5pPr>
            <a:lvl6pPr marL="2514600" indent="-228600" algn="l" rtl="0" eaLnBrk="1" fontAlgn="base" hangingPunct="1">
              <a:spcBef>
                <a:spcPct val="20000"/>
              </a:spcBef>
              <a:spcAft>
                <a:spcPct val="0"/>
              </a:spcAft>
              <a:buBlip>
                <a:blip r:embed="rId3"/>
              </a:buBlip>
              <a:defRPr sz="2000">
                <a:solidFill>
                  <a:schemeClr val="tx1"/>
                </a:solidFill>
                <a:latin typeface="+mn-lt"/>
              </a:defRPr>
            </a:lvl6pPr>
            <a:lvl7pPr marL="2971800" indent="-228600" algn="l" rtl="0" eaLnBrk="1" fontAlgn="base" hangingPunct="1">
              <a:spcBef>
                <a:spcPct val="20000"/>
              </a:spcBef>
              <a:spcAft>
                <a:spcPct val="0"/>
              </a:spcAft>
              <a:buBlip>
                <a:blip r:embed="rId3"/>
              </a:buBlip>
              <a:defRPr sz="2000">
                <a:solidFill>
                  <a:schemeClr val="tx1"/>
                </a:solidFill>
                <a:latin typeface="+mn-lt"/>
              </a:defRPr>
            </a:lvl7pPr>
            <a:lvl8pPr marL="3429000" indent="-228600" algn="l" rtl="0" eaLnBrk="1" fontAlgn="base" hangingPunct="1">
              <a:spcBef>
                <a:spcPct val="20000"/>
              </a:spcBef>
              <a:spcAft>
                <a:spcPct val="0"/>
              </a:spcAft>
              <a:buBlip>
                <a:blip r:embed="rId3"/>
              </a:buBlip>
              <a:defRPr sz="2000">
                <a:solidFill>
                  <a:schemeClr val="tx1"/>
                </a:solidFill>
                <a:latin typeface="+mn-lt"/>
              </a:defRPr>
            </a:lvl8pPr>
            <a:lvl9pPr marL="3886200" indent="-228600" algn="l" rtl="0" eaLnBrk="1" fontAlgn="base" hangingPunct="1">
              <a:spcBef>
                <a:spcPct val="20000"/>
              </a:spcBef>
              <a:spcAft>
                <a:spcPct val="0"/>
              </a:spcAft>
              <a:buBlip>
                <a:blip r:embed="rId3"/>
              </a:buBlip>
              <a:defRPr sz="2000">
                <a:solidFill>
                  <a:schemeClr val="tx1"/>
                </a:solidFill>
                <a:latin typeface="+mn-lt"/>
              </a:defRPr>
            </a:lvl9pPr>
          </a:lstStyle>
          <a:p>
            <a:r>
              <a:rPr lang="en-US" altLang="en-US" sz="2200" kern="0" dirty="0" smtClean="0">
                <a:latin typeface="Arial" panose="020B0604020202020204" pitchFamily="34" charset="0"/>
                <a:cs typeface="Arial" panose="020B0604020202020204" pitchFamily="34" charset="0"/>
              </a:rPr>
              <a:t>Coat of Arms</a:t>
            </a:r>
          </a:p>
          <a:p>
            <a:pPr lvl="1"/>
            <a:r>
              <a:rPr lang="en-US" altLang="en-US" sz="2000" kern="0" dirty="0" smtClean="0">
                <a:latin typeface="Arial" panose="020B0604020202020204" pitchFamily="34" charset="0"/>
                <a:cs typeface="Arial" panose="020B0604020202020204" pitchFamily="34" charset="0"/>
              </a:rPr>
              <a:t>Silver shield containing a pearl and the year of installation at the base</a:t>
            </a:r>
          </a:p>
          <a:p>
            <a:pPr lvl="1"/>
            <a:r>
              <a:rPr lang="en-US" altLang="en-US" sz="2000" kern="0" dirty="0" smtClean="0">
                <a:latin typeface="Arial" panose="020B0604020202020204" pitchFamily="34" charset="0"/>
                <a:cs typeface="Arial" panose="020B0604020202020204" pitchFamily="34" charset="0"/>
              </a:rPr>
              <a:t>Center contains a silver star over a gold key enclosed within a wine red circle from which a gold sun is rising</a:t>
            </a:r>
          </a:p>
          <a:p>
            <a:pPr lvl="1"/>
            <a:r>
              <a:rPr lang="en-US" altLang="en-US" sz="2000" kern="0" dirty="0" smtClean="0">
                <a:latin typeface="Arial" panose="020B0604020202020204" pitchFamily="34" charset="0"/>
                <a:cs typeface="Arial" panose="020B0604020202020204" pitchFamily="34" charset="0"/>
              </a:rPr>
              <a:t>Top contains alternating sections of wine red and silver above which is a gold pyramid</a:t>
            </a:r>
          </a:p>
          <a:p>
            <a:pPr lvl="1"/>
            <a:r>
              <a:rPr lang="en-US" altLang="en-US" sz="2000" kern="0" dirty="0" smtClean="0">
                <a:latin typeface="Arial" panose="020B0604020202020204" pitchFamily="34" charset="0"/>
                <a:cs typeface="Arial" panose="020B0604020202020204" pitchFamily="34" charset="0"/>
              </a:rPr>
              <a:t>Public motto is above the shield in Greek</a:t>
            </a:r>
          </a:p>
          <a:p>
            <a:pPr lvl="1"/>
            <a:r>
              <a:rPr lang="en-US" altLang="en-US" sz="2000" kern="0" dirty="0" smtClean="0">
                <a:latin typeface="Arial" panose="020B0604020202020204" pitchFamily="34" charset="0"/>
                <a:cs typeface="Arial" panose="020B0604020202020204" pitchFamily="34" charset="0"/>
              </a:rPr>
              <a:t>Name of Phi Sigma Rho is below the shield </a:t>
            </a:r>
            <a:endParaRPr lang="en-US" alt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763166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Logo Template">
  <a:themeElements>
    <a:clrScheme name="">
      <a:dk1>
        <a:srgbClr val="000000"/>
      </a:dk1>
      <a:lt1>
        <a:srgbClr val="FFFFFF"/>
      </a:lt1>
      <a:dk2>
        <a:srgbClr val="000000"/>
      </a:dk2>
      <a:lt2>
        <a:srgbClr val="808080"/>
      </a:lt2>
      <a:accent1>
        <a:srgbClr val="993366"/>
      </a:accent1>
      <a:accent2>
        <a:srgbClr val="D60093"/>
      </a:accent2>
      <a:accent3>
        <a:srgbClr val="FFFFFF"/>
      </a:accent3>
      <a:accent4>
        <a:srgbClr val="000000"/>
      </a:accent4>
      <a:accent5>
        <a:srgbClr val="CAADB8"/>
      </a:accent5>
      <a:accent6>
        <a:srgbClr val="C20085"/>
      </a:accent6>
      <a:hlink>
        <a:srgbClr val="FF33CC"/>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Logo Template</Template>
  <TotalTime>803</TotalTime>
  <Words>1025</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Logo Template</vt:lpstr>
      <vt:lpstr>PowerPoint Presentation</vt:lpstr>
      <vt:lpstr>Membership Education</vt:lpstr>
      <vt:lpstr>Status</vt:lpstr>
      <vt:lpstr>History</vt:lpstr>
      <vt:lpstr>History</vt:lpstr>
      <vt:lpstr>Creed</vt:lpstr>
      <vt:lpstr>Insignia</vt:lpstr>
      <vt:lpstr>Insignia</vt:lpstr>
      <vt:lpstr>Insignia</vt:lpstr>
      <vt:lpstr>Insignia</vt:lpstr>
      <vt:lpstr>Pearl Pin</vt:lpstr>
      <vt:lpstr>Qualities of Sisterhood</vt:lpstr>
      <vt:lpstr>Spirit of Phi Sigma Rho</vt:lpstr>
      <vt:lpstr>Spirit of Phi Sigma Rho</vt:lpstr>
      <vt:lpstr>Mission</vt:lpstr>
      <vt:lpstr>Vision</vt:lpstr>
      <vt:lpstr>Objectives</vt:lpstr>
      <vt:lpstr>Expectations</vt:lpstr>
      <vt:lpstr>Expectations</vt:lpstr>
      <vt:lpstr>Next Week</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Leanne M.</dc:creator>
  <cp:lastModifiedBy>cdsanche</cp:lastModifiedBy>
  <cp:revision>31</cp:revision>
  <dcterms:created xsi:type="dcterms:W3CDTF">2013-12-17T15:43:59Z</dcterms:created>
  <dcterms:modified xsi:type="dcterms:W3CDTF">2015-03-04T13:43:33Z</dcterms:modified>
</cp:coreProperties>
</file>