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3" r:id="rId3"/>
    <p:sldId id="274" r:id="rId4"/>
    <p:sldId id="259" r:id="rId5"/>
    <p:sldId id="266" r:id="rId6"/>
    <p:sldId id="260" r:id="rId7"/>
    <p:sldId id="269" r:id="rId8"/>
    <p:sldId id="271" r:id="rId9"/>
    <p:sldId id="267" r:id="rId10"/>
    <p:sldId id="262" r:id="rId11"/>
    <p:sldId id="263" r:id="rId12"/>
    <p:sldId id="270" r:id="rId13"/>
    <p:sldId id="272"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91" autoAdjust="0"/>
    <p:restoredTop sz="90929"/>
  </p:normalViewPr>
  <p:slideViewPr>
    <p:cSldViewPr>
      <p:cViewPr varScale="1">
        <p:scale>
          <a:sx n="121" d="100"/>
          <a:sy n="121" d="100"/>
        </p:scale>
        <p:origin x="-184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0341800-F288-4B52-99F8-F0AAD3B8C1B8}" type="slidenum">
              <a:rPr lang="en-US" altLang="en-US"/>
              <a:pPr/>
              <a:t>‹#›</a:t>
            </a:fld>
            <a:endParaRPr lang="en-US" altLang="en-US"/>
          </a:p>
        </p:txBody>
      </p:sp>
    </p:spTree>
    <p:extLst>
      <p:ext uri="{BB962C8B-B14F-4D97-AF65-F5344CB8AC3E}">
        <p14:creationId xmlns:p14="http://schemas.microsoft.com/office/powerpoint/2010/main" val="3275555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DC3644-A374-4F67-8763-0AF5D06217C1}" type="slidenum">
              <a:rPr lang="en-US" altLang="en-US"/>
              <a:pPr/>
              <a:t>‹#›</a:t>
            </a:fld>
            <a:endParaRPr lang="en-US" altLang="en-US"/>
          </a:p>
        </p:txBody>
      </p:sp>
    </p:spTree>
    <p:extLst>
      <p:ext uri="{BB962C8B-B14F-4D97-AF65-F5344CB8AC3E}">
        <p14:creationId xmlns:p14="http://schemas.microsoft.com/office/powerpoint/2010/main" val="15281214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DC3644-A374-4F67-8763-0AF5D06217C1}" type="slidenum">
              <a:rPr lang="en-US" altLang="en-US" smtClean="0"/>
              <a:pPr/>
              <a:t>13</a:t>
            </a:fld>
            <a:endParaRPr lang="en-US" altLang="en-US"/>
          </a:p>
        </p:txBody>
      </p:sp>
    </p:spTree>
    <p:extLst>
      <p:ext uri="{BB962C8B-B14F-4D97-AF65-F5344CB8AC3E}">
        <p14:creationId xmlns:p14="http://schemas.microsoft.com/office/powerpoint/2010/main" val="2670702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0" name="Picture 2" descr="C:\My Documents\Phi Sigma Rho\Logo\pyramidcolor.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743200" y="830263"/>
            <a:ext cx="6710363" cy="6027737"/>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p:cNvSpPr>
            <a:spLocks noGrp="1" noChangeArrowheads="1"/>
          </p:cNvSpPr>
          <p:nvPr>
            <p:ph type="ctrTitle"/>
          </p:nvPr>
        </p:nvSpPr>
        <p:spPr>
          <a:xfrm>
            <a:off x="762000" y="1447800"/>
            <a:ext cx="7772400" cy="1143000"/>
          </a:xfrm>
        </p:spPr>
        <p:txBody>
          <a:bodyPr/>
          <a:lstStyle>
            <a:lvl1pPr>
              <a:defRPr/>
            </a:lvl1pPr>
          </a:lstStyle>
          <a:p>
            <a:pPr lvl="0"/>
            <a:r>
              <a:rPr lang="en-US" altLang="en-US" noProof="0" smtClean="0"/>
              <a:t>Click to edit Master title style</a:t>
            </a:r>
          </a:p>
        </p:txBody>
      </p:sp>
      <p:sp>
        <p:nvSpPr>
          <p:cNvPr id="7172" name="Rectangle 4"/>
          <p:cNvSpPr>
            <a:spLocks noGrp="1" noChangeArrowheads="1"/>
          </p:cNvSpPr>
          <p:nvPr>
            <p:ph type="subTitle" idx="1"/>
          </p:nvPr>
        </p:nvSpPr>
        <p:spPr>
          <a:xfrm>
            <a:off x="1447800" y="3048000"/>
            <a:ext cx="6400800" cy="1752600"/>
          </a:xfrm>
        </p:spPr>
        <p:txBody>
          <a:bodyPr/>
          <a:lstStyle>
            <a:lvl1pPr marL="0" indent="0" algn="ctr">
              <a:buFontTx/>
              <a:buNone/>
              <a:defRPr/>
            </a:lvl1pPr>
          </a:lstStyle>
          <a:p>
            <a:pPr lvl="0"/>
            <a:r>
              <a:rPr lang="en-US" altLang="en-US" noProof="0" smtClean="0"/>
              <a:t>Click to edit Master subtitle style</a:t>
            </a:r>
          </a:p>
        </p:txBody>
      </p:sp>
      <p:pic>
        <p:nvPicPr>
          <p:cNvPr id="7176" name="Picture 8" descr="C:\My Documents\Phi Sigma Rho\Logo\FINALLOGO.t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029200"/>
            <a:ext cx="1981200" cy="1677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9512FB-A9B1-4D4E-BA8F-1E5237DBA948}" type="slidenum">
              <a:rPr lang="en-US" altLang="en-US"/>
              <a:pPr/>
              <a:t>‹#›</a:t>
            </a:fld>
            <a:endParaRPr lang="en-US" altLang="en-US"/>
          </a:p>
        </p:txBody>
      </p:sp>
    </p:spTree>
    <p:extLst>
      <p:ext uri="{BB962C8B-B14F-4D97-AF65-F5344CB8AC3E}">
        <p14:creationId xmlns:p14="http://schemas.microsoft.com/office/powerpoint/2010/main" val="7165359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96888"/>
            <a:ext cx="1943100" cy="5599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96888"/>
            <a:ext cx="5676900"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238C85-4AEB-47B5-B611-5A43567D977E}" type="slidenum">
              <a:rPr lang="en-US" altLang="en-US"/>
              <a:pPr/>
              <a:t>‹#›</a:t>
            </a:fld>
            <a:endParaRPr lang="en-US" altLang="en-US"/>
          </a:p>
        </p:txBody>
      </p:sp>
    </p:spTree>
    <p:extLst>
      <p:ext uri="{BB962C8B-B14F-4D97-AF65-F5344CB8AC3E}">
        <p14:creationId xmlns:p14="http://schemas.microsoft.com/office/powerpoint/2010/main" val="143482508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4F2D784-4C35-4A16-919E-E880947B62EE}" type="slidenum">
              <a:rPr lang="en-US" altLang="en-US"/>
              <a:pPr/>
              <a:t>‹#›</a:t>
            </a:fld>
            <a:endParaRPr lang="en-US" altLang="en-US"/>
          </a:p>
        </p:txBody>
      </p:sp>
    </p:spTree>
    <p:extLst>
      <p:ext uri="{BB962C8B-B14F-4D97-AF65-F5344CB8AC3E}">
        <p14:creationId xmlns:p14="http://schemas.microsoft.com/office/powerpoint/2010/main" val="208086564"/>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0C925BA-38A4-463B-B4A6-8CBF0409B5E5}" type="slidenum">
              <a:rPr lang="en-US" altLang="en-US"/>
              <a:pPr/>
              <a:t>‹#›</a:t>
            </a:fld>
            <a:endParaRPr lang="en-US" altLang="en-US"/>
          </a:p>
        </p:txBody>
      </p:sp>
    </p:spTree>
    <p:extLst>
      <p:ext uri="{BB962C8B-B14F-4D97-AF65-F5344CB8AC3E}">
        <p14:creationId xmlns:p14="http://schemas.microsoft.com/office/powerpoint/2010/main" val="148986727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EE6344-542C-48AB-BFC1-26DDE176A7F6}" type="slidenum">
              <a:rPr lang="en-US" altLang="en-US"/>
              <a:pPr/>
              <a:t>‹#›</a:t>
            </a:fld>
            <a:endParaRPr lang="en-US" altLang="en-US"/>
          </a:p>
        </p:txBody>
      </p:sp>
    </p:spTree>
    <p:extLst>
      <p:ext uri="{BB962C8B-B14F-4D97-AF65-F5344CB8AC3E}">
        <p14:creationId xmlns:p14="http://schemas.microsoft.com/office/powerpoint/2010/main" val="124885100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525BFF7-C33D-4168-85E4-F6CFF03AD784}" type="slidenum">
              <a:rPr lang="en-US" altLang="en-US"/>
              <a:pPr/>
              <a:t>‹#›</a:t>
            </a:fld>
            <a:endParaRPr lang="en-US" altLang="en-US"/>
          </a:p>
        </p:txBody>
      </p:sp>
    </p:spTree>
    <p:extLst>
      <p:ext uri="{BB962C8B-B14F-4D97-AF65-F5344CB8AC3E}">
        <p14:creationId xmlns:p14="http://schemas.microsoft.com/office/powerpoint/2010/main" val="1121163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9D5CCB-0F4F-47F7-9DC5-F1F3EDA60D07}" type="slidenum">
              <a:rPr lang="en-US" altLang="en-US"/>
              <a:pPr/>
              <a:t>‹#›</a:t>
            </a:fld>
            <a:endParaRPr lang="en-US" altLang="en-US"/>
          </a:p>
        </p:txBody>
      </p:sp>
    </p:spTree>
    <p:extLst>
      <p:ext uri="{BB962C8B-B14F-4D97-AF65-F5344CB8AC3E}">
        <p14:creationId xmlns:p14="http://schemas.microsoft.com/office/powerpoint/2010/main" val="289755751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EE770E8-3B89-4E6D-9213-5B94B159C7BD}" type="slidenum">
              <a:rPr lang="en-US" altLang="en-US"/>
              <a:pPr/>
              <a:t>‹#›</a:t>
            </a:fld>
            <a:endParaRPr lang="en-US" altLang="en-US"/>
          </a:p>
        </p:txBody>
      </p:sp>
    </p:spTree>
    <p:extLst>
      <p:ext uri="{BB962C8B-B14F-4D97-AF65-F5344CB8AC3E}">
        <p14:creationId xmlns:p14="http://schemas.microsoft.com/office/powerpoint/2010/main" val="211307140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7D00FF5-9D38-4B0F-8614-0560527E80BF}" type="slidenum">
              <a:rPr lang="en-US" altLang="en-US"/>
              <a:pPr/>
              <a:t>‹#›</a:t>
            </a:fld>
            <a:endParaRPr lang="en-US" altLang="en-US"/>
          </a:p>
        </p:txBody>
      </p:sp>
    </p:spTree>
    <p:extLst>
      <p:ext uri="{BB962C8B-B14F-4D97-AF65-F5344CB8AC3E}">
        <p14:creationId xmlns:p14="http://schemas.microsoft.com/office/powerpoint/2010/main" val="198265981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5706BC-AAA4-4C71-AB54-240A43BE4485}" type="slidenum">
              <a:rPr lang="en-US" altLang="en-US"/>
              <a:pPr/>
              <a:t>‹#›</a:t>
            </a:fld>
            <a:endParaRPr lang="en-US" altLang="en-US"/>
          </a:p>
        </p:txBody>
      </p:sp>
    </p:spTree>
    <p:extLst>
      <p:ext uri="{BB962C8B-B14F-4D97-AF65-F5344CB8AC3E}">
        <p14:creationId xmlns:p14="http://schemas.microsoft.com/office/powerpoint/2010/main" val="201345200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C:\My Documents\Phi Sigma Rho\Logo\pyramidcolor.jpg"/>
          <p:cNvPicPr>
            <a:picLocks noChangeAspect="1" noChangeArrowheads="1"/>
          </p:cNvPicPr>
          <p:nvPr/>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2411866" y="830263"/>
            <a:ext cx="6710363" cy="6027737"/>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895600" y="496888"/>
            <a:ext cx="5562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1B2A69C-228F-4142-BE07-DCF857C7E9C9}" type="slidenum">
              <a:rPr lang="en-US" altLang="en-US"/>
              <a:pPr/>
              <a:t>‹#›</a:t>
            </a:fld>
            <a:endParaRPr lang="en-US" altLang="en-US"/>
          </a:p>
        </p:txBody>
      </p:sp>
      <p:pic>
        <p:nvPicPr>
          <p:cNvPr id="1031" name="Picture 7" descr="C:\My Documents\Phi Sigma Rho\Logo\FINALLOGO.tif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228600"/>
            <a:ext cx="1981200" cy="1677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Comic Sans MS" pitchFamily="66" charset="0"/>
        </a:defRPr>
      </a:lvl2pPr>
      <a:lvl3pPr algn="l" rtl="0" eaLnBrk="1" fontAlgn="base" hangingPunct="1">
        <a:spcBef>
          <a:spcPct val="0"/>
        </a:spcBef>
        <a:spcAft>
          <a:spcPct val="0"/>
        </a:spcAft>
        <a:defRPr sz="4000">
          <a:solidFill>
            <a:schemeClr val="tx2"/>
          </a:solidFill>
          <a:latin typeface="Comic Sans MS" pitchFamily="66" charset="0"/>
        </a:defRPr>
      </a:lvl3pPr>
      <a:lvl4pPr algn="l" rtl="0" eaLnBrk="1" fontAlgn="base" hangingPunct="1">
        <a:spcBef>
          <a:spcPct val="0"/>
        </a:spcBef>
        <a:spcAft>
          <a:spcPct val="0"/>
        </a:spcAft>
        <a:defRPr sz="4000">
          <a:solidFill>
            <a:schemeClr val="tx2"/>
          </a:solidFill>
          <a:latin typeface="Comic Sans MS" pitchFamily="66" charset="0"/>
        </a:defRPr>
      </a:lvl4pPr>
      <a:lvl5pPr algn="l" rtl="0" eaLnBrk="1" fontAlgn="base" hangingPunct="1">
        <a:spcBef>
          <a:spcPct val="0"/>
        </a:spcBef>
        <a:spcAft>
          <a:spcPct val="0"/>
        </a:spcAft>
        <a:defRPr sz="4000">
          <a:solidFill>
            <a:schemeClr val="tx2"/>
          </a:solidFill>
          <a:latin typeface="Comic Sans MS" pitchFamily="66" charset="0"/>
        </a:defRPr>
      </a:lvl5pPr>
      <a:lvl6pPr marL="457200" algn="l" rtl="0" eaLnBrk="1" fontAlgn="base" hangingPunct="1">
        <a:spcBef>
          <a:spcPct val="0"/>
        </a:spcBef>
        <a:spcAft>
          <a:spcPct val="0"/>
        </a:spcAft>
        <a:defRPr sz="4000">
          <a:solidFill>
            <a:schemeClr val="tx2"/>
          </a:solidFill>
          <a:latin typeface="Comic Sans MS" pitchFamily="66" charset="0"/>
        </a:defRPr>
      </a:lvl6pPr>
      <a:lvl7pPr marL="914400" algn="l" rtl="0" eaLnBrk="1" fontAlgn="base" hangingPunct="1">
        <a:spcBef>
          <a:spcPct val="0"/>
        </a:spcBef>
        <a:spcAft>
          <a:spcPct val="0"/>
        </a:spcAft>
        <a:defRPr sz="4000">
          <a:solidFill>
            <a:schemeClr val="tx2"/>
          </a:solidFill>
          <a:latin typeface="Comic Sans MS" pitchFamily="66" charset="0"/>
        </a:defRPr>
      </a:lvl7pPr>
      <a:lvl8pPr marL="1371600" algn="l" rtl="0" eaLnBrk="1" fontAlgn="base" hangingPunct="1">
        <a:spcBef>
          <a:spcPct val="0"/>
        </a:spcBef>
        <a:spcAft>
          <a:spcPct val="0"/>
        </a:spcAft>
        <a:defRPr sz="4000">
          <a:solidFill>
            <a:schemeClr val="tx2"/>
          </a:solidFill>
          <a:latin typeface="Comic Sans MS" pitchFamily="66" charset="0"/>
        </a:defRPr>
      </a:lvl8pPr>
      <a:lvl9pPr marL="1828800" algn="l" rtl="0" eaLnBrk="1" fontAlgn="base" hangingPunct="1">
        <a:spcBef>
          <a:spcPct val="0"/>
        </a:spcBef>
        <a:spcAft>
          <a:spcPct val="0"/>
        </a:spcAft>
        <a:defRPr sz="4000">
          <a:solidFill>
            <a:schemeClr val="tx2"/>
          </a:solidFill>
          <a:latin typeface="Comic Sans MS" pitchFamily="66"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15"/>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15"/>
        </a:buBlip>
        <a:defRPr sz="2000">
          <a:solidFill>
            <a:schemeClr val="tx1"/>
          </a:solidFill>
          <a:latin typeface="+mn-lt"/>
        </a:defRPr>
      </a:lvl5pPr>
      <a:lvl6pPr marL="2514600" indent="-228600" algn="l" rtl="0" eaLnBrk="1" fontAlgn="base" hangingPunct="1">
        <a:spcBef>
          <a:spcPct val="20000"/>
        </a:spcBef>
        <a:spcAft>
          <a:spcPct val="0"/>
        </a:spcAft>
        <a:buBlip>
          <a:blip r:embed="rId15"/>
        </a:buBlip>
        <a:defRPr sz="2000">
          <a:solidFill>
            <a:schemeClr val="tx1"/>
          </a:solidFill>
          <a:latin typeface="+mn-lt"/>
        </a:defRPr>
      </a:lvl6pPr>
      <a:lvl7pPr marL="2971800" indent="-228600" algn="l" rtl="0" eaLnBrk="1" fontAlgn="base" hangingPunct="1">
        <a:spcBef>
          <a:spcPct val="20000"/>
        </a:spcBef>
        <a:spcAft>
          <a:spcPct val="0"/>
        </a:spcAft>
        <a:buBlip>
          <a:blip r:embed="rId15"/>
        </a:buBlip>
        <a:defRPr sz="2000">
          <a:solidFill>
            <a:schemeClr val="tx1"/>
          </a:solidFill>
          <a:latin typeface="+mn-lt"/>
        </a:defRPr>
      </a:lvl7pPr>
      <a:lvl8pPr marL="3429000" indent="-228600" algn="l" rtl="0" eaLnBrk="1" fontAlgn="base" hangingPunct="1">
        <a:spcBef>
          <a:spcPct val="20000"/>
        </a:spcBef>
        <a:spcAft>
          <a:spcPct val="0"/>
        </a:spcAft>
        <a:buBlip>
          <a:blip r:embed="rId15"/>
        </a:buBlip>
        <a:defRPr sz="2000">
          <a:solidFill>
            <a:schemeClr val="tx1"/>
          </a:solidFill>
          <a:latin typeface="+mn-lt"/>
        </a:defRPr>
      </a:lvl8pPr>
      <a:lvl9pPr marL="3886200" indent="-228600" algn="l" rtl="0" eaLnBrk="1" fontAlgn="base" hangingPunct="1">
        <a:spcBef>
          <a:spcPct val="20000"/>
        </a:spcBef>
        <a:spcAft>
          <a:spcPct val="0"/>
        </a:spcAft>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marL="0" indent="0" algn="ctr">
              <a:buNone/>
            </a:pPr>
            <a:r>
              <a:rPr lang="en-US" altLang="en-US" sz="4400" dirty="0">
                <a:latin typeface="Arial" panose="020B0604020202020204" pitchFamily="34" charset="0"/>
                <a:cs typeface="Arial" panose="020B0604020202020204" pitchFamily="34" charset="0"/>
              </a:rPr>
              <a:t>Lesson </a:t>
            </a:r>
            <a:r>
              <a:rPr lang="en-US" altLang="en-US" sz="4400" dirty="0" smtClean="0">
                <a:latin typeface="Arial" panose="020B0604020202020204" pitchFamily="34" charset="0"/>
                <a:cs typeface="Arial" panose="020B0604020202020204" pitchFamily="34" charset="0"/>
              </a:rPr>
              <a:t>3</a:t>
            </a:r>
            <a:r>
              <a:rPr lang="en-US" altLang="en-US" sz="4400" dirty="0">
                <a:latin typeface="Arial" panose="020B0604020202020204" pitchFamily="34" charset="0"/>
                <a:cs typeface="Arial" panose="020B0604020202020204" pitchFamily="34" charset="0"/>
              </a:rPr>
              <a:t/>
            </a:r>
            <a:br>
              <a:rPr lang="en-US" altLang="en-US" sz="4400" dirty="0">
                <a:latin typeface="Arial" panose="020B0604020202020204" pitchFamily="34" charset="0"/>
                <a:cs typeface="Arial" panose="020B0604020202020204" pitchFamily="34" charset="0"/>
              </a:rPr>
            </a:br>
            <a:r>
              <a:rPr lang="en-US" altLang="en-US" sz="4400" dirty="0">
                <a:latin typeface="Arial" panose="020B0604020202020204" pitchFamily="34" charset="0"/>
                <a:cs typeface="Arial" panose="020B0604020202020204" pitchFamily="34" charset="0"/>
              </a:rPr>
              <a:t>Phi Sigma Rho </a:t>
            </a:r>
            <a:r>
              <a:rPr lang="en-US" altLang="en-US" sz="4400" dirty="0" smtClean="0">
                <a:latin typeface="Arial" panose="020B0604020202020204" pitchFamily="34" charset="0"/>
                <a:cs typeface="Arial" panose="020B0604020202020204" pitchFamily="34" charset="0"/>
              </a:rPr>
              <a:t>Organization</a:t>
            </a:r>
          </a:p>
          <a:p>
            <a:pPr marL="0" indent="0">
              <a:lnSpc>
                <a:spcPct val="90000"/>
              </a:lnSpc>
              <a:buNone/>
            </a:pPr>
            <a:endParaRPr lang="en-US" altLang="en-US" sz="2400" i="1" dirty="0" smtClean="0">
              <a:latin typeface="Arial" panose="020B0604020202020204" pitchFamily="34" charset="0"/>
              <a:cs typeface="Arial" panose="020B0604020202020204" pitchFamily="34" charset="0"/>
            </a:endParaRPr>
          </a:p>
          <a:p>
            <a:pPr marL="0" indent="0">
              <a:lnSpc>
                <a:spcPct val="90000"/>
              </a:lnSpc>
              <a:buNone/>
            </a:pPr>
            <a:endParaRPr lang="en-US" altLang="en-US" sz="2400" i="1" dirty="0">
              <a:latin typeface="Arial" panose="020B0604020202020204" pitchFamily="34" charset="0"/>
              <a:cs typeface="Arial" panose="020B0604020202020204" pitchFamily="34" charset="0"/>
            </a:endParaRPr>
          </a:p>
          <a:p>
            <a:pPr marL="0" indent="0" algn="ctr">
              <a:lnSpc>
                <a:spcPct val="90000"/>
              </a:lnSpc>
              <a:buNone/>
            </a:pPr>
            <a:r>
              <a:rPr lang="en-US" altLang="en-US" sz="2400" i="1" dirty="0" smtClean="0">
                <a:latin typeface="Arial" panose="020B0604020202020204" pitchFamily="34" charset="0"/>
                <a:cs typeface="Arial" panose="020B0604020202020204" pitchFamily="34" charset="0"/>
              </a:rPr>
              <a:t>Objective</a:t>
            </a:r>
            <a:r>
              <a:rPr lang="en-US" altLang="en-US" sz="2400" i="1" dirty="0">
                <a:latin typeface="Arial" panose="020B0604020202020204" pitchFamily="34" charset="0"/>
                <a:cs typeface="Arial" panose="020B0604020202020204" pitchFamily="34" charset="0"/>
              </a:rPr>
              <a:t>s</a:t>
            </a:r>
          </a:p>
          <a:p>
            <a:pPr marL="0" indent="0" algn="ctr">
              <a:buNone/>
            </a:pPr>
            <a:r>
              <a:rPr lang="en-US" altLang="en-US" sz="2400" i="1" dirty="0">
                <a:latin typeface="Arial" panose="020B0604020202020204" pitchFamily="34" charset="0"/>
                <a:cs typeface="Arial" panose="020B0604020202020204" pitchFamily="34" charset="0"/>
              </a:rPr>
              <a:t>To </a:t>
            </a:r>
            <a:r>
              <a:rPr lang="en-US" altLang="en-US" sz="2400" i="1" dirty="0" smtClean="0">
                <a:latin typeface="Arial" panose="020B0604020202020204" pitchFamily="34" charset="0"/>
                <a:cs typeface="Arial" panose="020B0604020202020204" pitchFamily="34" charset="0"/>
              </a:rPr>
              <a:t>learn and understand how the national sorority functions and to learn Robert’s Rules of Order, used to conduct all meetings</a:t>
            </a:r>
            <a:endParaRPr lang="en-US" altLang="en-US" sz="2400" dirty="0">
              <a:latin typeface="Arial" panose="020B0604020202020204" pitchFamily="34" charset="0"/>
              <a:cs typeface="Arial" panose="020B0604020202020204" pitchFamily="34" charset="0"/>
            </a:endParaRPr>
          </a:p>
          <a:p>
            <a:pPr marL="0" indent="0" algn="ctr">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Public Service Project</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Each active chapter must perform at least two service events per academic year</a:t>
            </a:r>
            <a:endParaRPr lang="en-US" altLang="en-US" sz="22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Girl Scouts of the U.S.A.</a:t>
            </a:r>
          </a:p>
          <a:p>
            <a:pPr lvl="1"/>
            <a:r>
              <a:rPr lang="en-US" altLang="en-US" sz="1800" dirty="0" smtClean="0">
                <a:latin typeface="Arial" panose="020B0604020202020204" pitchFamily="34" charset="0"/>
                <a:cs typeface="Arial" panose="020B0604020202020204" pitchFamily="34" charset="0"/>
              </a:rPr>
              <a:t>Adopted in 1998 as sorority-wide service project</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American Cancer Society</a:t>
            </a:r>
            <a:endParaRPr lang="en-US" altLang="en-US" sz="2200" dirty="0">
              <a:latin typeface="Arial" panose="020B0604020202020204" pitchFamily="34" charset="0"/>
              <a:cs typeface="Arial" panose="020B0604020202020204" pitchFamily="34" charset="0"/>
            </a:endParaRPr>
          </a:p>
          <a:p>
            <a:pPr lvl="1"/>
            <a:r>
              <a:rPr lang="en-US" altLang="en-US" sz="1800" dirty="0" smtClean="0">
                <a:latin typeface="Arial" panose="020B0604020202020204" pitchFamily="34" charset="0"/>
                <a:cs typeface="Arial" panose="020B0604020202020204" pitchFamily="34" charset="0"/>
              </a:rPr>
              <a:t>Many sisters have been impacted by cancer, leading to the additional service project</a:t>
            </a:r>
            <a:endParaRPr lang="en-US" altLang="en-US" sz="1800" dirty="0">
              <a:latin typeface="Arial" panose="020B0604020202020204" pitchFamily="34" charset="0"/>
              <a:cs typeface="Arial" panose="020B0604020202020204" pitchFamily="34" charset="0"/>
            </a:endParaRPr>
          </a:p>
          <a:p>
            <a:pPr lvl="1"/>
            <a:endParaRPr lang="en-US" altLang="en-US" sz="1800" dirty="0">
              <a:latin typeface="Arial" panose="020B0604020202020204" pitchFamily="34" charset="0"/>
              <a:cs typeface="Arial" panose="020B0604020202020204" pitchFamily="34" charset="0"/>
            </a:endParaRPr>
          </a:p>
          <a:p>
            <a:pPr marL="0" indent="0" algn="ctr">
              <a:buNone/>
            </a:pPr>
            <a:endParaRPr lang="en-US" altLang="en-US" dirty="0"/>
          </a:p>
        </p:txBody>
      </p:sp>
    </p:spTree>
    <p:extLst>
      <p:ext uri="{BB962C8B-B14F-4D97-AF65-F5344CB8AC3E}">
        <p14:creationId xmlns:p14="http://schemas.microsoft.com/office/powerpoint/2010/main" val="39728289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Phi Sigma Rho Foundation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2971800"/>
          </a:xfrm>
        </p:spPr>
        <p:txBody>
          <a:bodyPr/>
          <a:lstStyle/>
          <a:p>
            <a:r>
              <a:rPr lang="en-US" sz="2200" dirty="0" smtClean="0">
                <a:latin typeface="Arial" panose="020B0604020202020204" pitchFamily="34" charset="0"/>
                <a:cs typeface="Arial" panose="020B0604020202020204" pitchFamily="34" charset="0"/>
              </a:rPr>
              <a:t>Federally recognized as a non-profit organization</a:t>
            </a:r>
          </a:p>
          <a:p>
            <a:r>
              <a:rPr lang="en-US" altLang="en-US" sz="2200" dirty="0" smtClean="0">
                <a:latin typeface="Arial" panose="020B0604020202020204" pitchFamily="34" charset="0"/>
                <a:cs typeface="Arial" panose="020B0604020202020204" pitchFamily="34" charset="0"/>
              </a:rPr>
              <a:t>Started in 2005</a:t>
            </a:r>
          </a:p>
          <a:p>
            <a:r>
              <a:rPr lang="en-US" altLang="en-US" sz="2200" dirty="0" smtClean="0">
                <a:latin typeface="Arial" panose="020B0604020202020204" pitchFamily="34" charset="0"/>
                <a:cs typeface="Arial" panose="020B0604020202020204" pitchFamily="34" charset="0"/>
              </a:rPr>
              <a:t>Mission</a:t>
            </a:r>
          </a:p>
          <a:p>
            <a:pPr lvl="1"/>
            <a:r>
              <a:rPr lang="en-US" altLang="en-US" sz="2000" i="1" dirty="0" smtClean="0">
                <a:latin typeface="Arial" panose="020B0604020202020204" pitchFamily="34" charset="0"/>
                <a:cs typeface="Arial" panose="020B0604020202020204" pitchFamily="34" charset="0"/>
              </a:rPr>
              <a:t>To promote social responsibility, personal integrity and lifelong enrichment by providing professional, educational, philanthropic, and leadership development opportunities for the members and friends of Phi Sigma Rho Sorority.</a:t>
            </a:r>
          </a:p>
          <a:p>
            <a:pPr marL="0" indent="0">
              <a:buNone/>
            </a:pPr>
            <a:endParaRPr lang="en-US" alt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9822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Phi Sigma Rho Foundation</a:t>
            </a:r>
            <a:endParaRPr lang="en-US" altLang="en-US" dirty="0">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52400" y="1981200"/>
            <a:ext cx="8839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2"/>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2"/>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2"/>
              </a:buBlip>
              <a:defRPr sz="2000">
                <a:solidFill>
                  <a:schemeClr val="tx1"/>
                </a:solidFill>
                <a:latin typeface="+mn-lt"/>
              </a:defRPr>
            </a:lvl5pPr>
            <a:lvl6pPr marL="2514600" indent="-228600" algn="l" rtl="0" eaLnBrk="1" fontAlgn="base" hangingPunct="1">
              <a:spcBef>
                <a:spcPct val="20000"/>
              </a:spcBef>
              <a:spcAft>
                <a:spcPct val="0"/>
              </a:spcAft>
              <a:buBlip>
                <a:blip r:embed="rId2"/>
              </a:buBlip>
              <a:defRPr sz="2000">
                <a:solidFill>
                  <a:schemeClr val="tx1"/>
                </a:solidFill>
                <a:latin typeface="+mn-lt"/>
              </a:defRPr>
            </a:lvl6pPr>
            <a:lvl7pPr marL="2971800" indent="-228600" algn="l" rtl="0" eaLnBrk="1" fontAlgn="base" hangingPunct="1">
              <a:spcBef>
                <a:spcPct val="20000"/>
              </a:spcBef>
              <a:spcAft>
                <a:spcPct val="0"/>
              </a:spcAft>
              <a:buBlip>
                <a:blip r:embed="rId2"/>
              </a:buBlip>
              <a:defRPr sz="2000">
                <a:solidFill>
                  <a:schemeClr val="tx1"/>
                </a:solidFill>
                <a:latin typeface="+mn-lt"/>
              </a:defRPr>
            </a:lvl7pPr>
            <a:lvl8pPr marL="3429000" indent="-228600" algn="l" rtl="0" eaLnBrk="1" fontAlgn="base" hangingPunct="1">
              <a:spcBef>
                <a:spcPct val="20000"/>
              </a:spcBef>
              <a:spcAft>
                <a:spcPct val="0"/>
              </a:spcAft>
              <a:buBlip>
                <a:blip r:embed="rId2"/>
              </a:buBlip>
              <a:defRPr sz="2000">
                <a:solidFill>
                  <a:schemeClr val="tx1"/>
                </a:solidFill>
                <a:latin typeface="+mn-lt"/>
              </a:defRPr>
            </a:lvl8pPr>
            <a:lvl9pPr marL="3886200" indent="-228600" algn="l" rtl="0" eaLnBrk="1" fontAlgn="base" hangingPunct="1">
              <a:spcBef>
                <a:spcPct val="20000"/>
              </a:spcBef>
              <a:spcAft>
                <a:spcPct val="0"/>
              </a:spcAft>
              <a:buBlip>
                <a:blip r:embed="rId2"/>
              </a:buBlip>
              <a:defRPr sz="2000">
                <a:solidFill>
                  <a:schemeClr val="tx1"/>
                </a:solidFill>
                <a:latin typeface="+mn-lt"/>
              </a:defRPr>
            </a:lvl9pPr>
          </a:lstStyle>
          <a:p>
            <a:r>
              <a:rPr lang="en-US" sz="2200" kern="0" dirty="0" smtClean="0">
                <a:latin typeface="Arial" panose="020B0604020202020204" pitchFamily="34" charset="0"/>
                <a:cs typeface="Arial" panose="020B0604020202020204" pitchFamily="34" charset="0"/>
              </a:rPr>
              <a:t>Responsibilities</a:t>
            </a:r>
          </a:p>
          <a:p>
            <a:pPr lvl="1"/>
            <a:r>
              <a:rPr lang="en-US" sz="2000" kern="0" dirty="0" smtClean="0">
                <a:latin typeface="Arial" panose="020B0604020202020204" pitchFamily="34" charset="0"/>
                <a:cs typeface="Arial" panose="020B0604020202020204" pitchFamily="34" charset="0"/>
              </a:rPr>
              <a:t>Scholarships awarded</a:t>
            </a:r>
          </a:p>
          <a:p>
            <a:pPr lvl="1"/>
            <a:r>
              <a:rPr lang="en-US" altLang="en-US" sz="2000" kern="0" dirty="0" smtClean="0">
                <a:latin typeface="Arial" panose="020B0604020202020204" pitchFamily="34" charset="0"/>
                <a:cs typeface="Arial" panose="020B0604020202020204" pitchFamily="34" charset="0"/>
              </a:rPr>
              <a:t>LEAP (Leadership Education and Programming) conference to enhance life skills</a:t>
            </a:r>
          </a:p>
          <a:p>
            <a:pPr marL="0" indent="0">
              <a:buFontTx/>
              <a:buNone/>
            </a:pPr>
            <a:endParaRPr lang="en-US" altLang="en-US" sz="2400" kern="0" dirty="0" smtClean="0">
              <a:latin typeface="Arial" panose="020B0604020202020204" pitchFamily="34" charset="0"/>
              <a:cs typeface="Arial" panose="020B0604020202020204" pitchFamily="34" charset="0"/>
            </a:endParaRPr>
          </a:p>
        </p:txBody>
      </p:sp>
      <p:sp>
        <p:nvSpPr>
          <p:cNvPr id="6" name="Rectangle 3"/>
          <p:cNvSpPr txBox="1">
            <a:spLocks noChangeArrowheads="1"/>
          </p:cNvSpPr>
          <p:nvPr/>
        </p:nvSpPr>
        <p:spPr bwMode="auto">
          <a:xfrm>
            <a:off x="152400" y="5486400"/>
            <a:ext cx="883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2"/>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2"/>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2"/>
              </a:buBlip>
              <a:defRPr sz="2000">
                <a:solidFill>
                  <a:schemeClr val="tx1"/>
                </a:solidFill>
                <a:latin typeface="+mn-lt"/>
              </a:defRPr>
            </a:lvl5pPr>
            <a:lvl6pPr marL="2514600" indent="-228600" algn="l" rtl="0" eaLnBrk="1" fontAlgn="base" hangingPunct="1">
              <a:spcBef>
                <a:spcPct val="20000"/>
              </a:spcBef>
              <a:spcAft>
                <a:spcPct val="0"/>
              </a:spcAft>
              <a:buBlip>
                <a:blip r:embed="rId2"/>
              </a:buBlip>
              <a:defRPr sz="2000">
                <a:solidFill>
                  <a:schemeClr val="tx1"/>
                </a:solidFill>
                <a:latin typeface="+mn-lt"/>
              </a:defRPr>
            </a:lvl6pPr>
            <a:lvl7pPr marL="2971800" indent="-228600" algn="l" rtl="0" eaLnBrk="1" fontAlgn="base" hangingPunct="1">
              <a:spcBef>
                <a:spcPct val="20000"/>
              </a:spcBef>
              <a:spcAft>
                <a:spcPct val="0"/>
              </a:spcAft>
              <a:buBlip>
                <a:blip r:embed="rId2"/>
              </a:buBlip>
              <a:defRPr sz="2000">
                <a:solidFill>
                  <a:schemeClr val="tx1"/>
                </a:solidFill>
                <a:latin typeface="+mn-lt"/>
              </a:defRPr>
            </a:lvl7pPr>
            <a:lvl8pPr marL="3429000" indent="-228600" algn="l" rtl="0" eaLnBrk="1" fontAlgn="base" hangingPunct="1">
              <a:spcBef>
                <a:spcPct val="20000"/>
              </a:spcBef>
              <a:spcAft>
                <a:spcPct val="0"/>
              </a:spcAft>
              <a:buBlip>
                <a:blip r:embed="rId2"/>
              </a:buBlip>
              <a:defRPr sz="2000">
                <a:solidFill>
                  <a:schemeClr val="tx1"/>
                </a:solidFill>
                <a:latin typeface="+mn-lt"/>
              </a:defRPr>
            </a:lvl8pPr>
            <a:lvl9pPr marL="3886200" indent="-228600" algn="l" rtl="0" eaLnBrk="1" fontAlgn="base" hangingPunct="1">
              <a:spcBef>
                <a:spcPct val="20000"/>
              </a:spcBef>
              <a:spcAft>
                <a:spcPct val="0"/>
              </a:spcAft>
              <a:buBlip>
                <a:blip r:embed="rId2"/>
              </a:buBlip>
              <a:defRPr sz="2000">
                <a:solidFill>
                  <a:schemeClr val="tx1"/>
                </a:solidFill>
                <a:latin typeface="+mn-lt"/>
              </a:defRPr>
            </a:lvl9pPr>
          </a:lstStyle>
          <a:p>
            <a:pPr marL="0" indent="0" algn="ctr">
              <a:buNone/>
            </a:pPr>
            <a:r>
              <a:rPr lang="en-US" altLang="en-US" sz="2200" i="1" kern="0" dirty="0" smtClean="0">
                <a:latin typeface="Arial" panose="020B0604020202020204" pitchFamily="34" charset="0"/>
                <a:cs typeface="Arial" panose="020B0604020202020204" pitchFamily="34" charset="0"/>
              </a:rPr>
              <a:t>See page 30 for more information regarding the Phi Sigma Rho Foundation</a:t>
            </a:r>
          </a:p>
        </p:txBody>
      </p:sp>
    </p:spTree>
    <p:extLst>
      <p:ext uri="{BB962C8B-B14F-4D97-AF65-F5344CB8AC3E}">
        <p14:creationId xmlns:p14="http://schemas.microsoft.com/office/powerpoint/2010/main" val="129064500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Next Week</a:t>
            </a:r>
            <a:endParaRPr lang="en-US" altLang="en-US" dirty="0">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52400" y="1981200"/>
            <a:ext cx="8839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3"/>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3"/>
              </a:buBlip>
              <a:defRPr sz="2000">
                <a:solidFill>
                  <a:schemeClr val="tx1"/>
                </a:solidFill>
                <a:latin typeface="+mn-lt"/>
              </a:defRPr>
            </a:lvl5pPr>
            <a:lvl6pPr marL="2514600" indent="-228600" algn="l" rtl="0" eaLnBrk="1" fontAlgn="base" hangingPunct="1">
              <a:spcBef>
                <a:spcPct val="20000"/>
              </a:spcBef>
              <a:spcAft>
                <a:spcPct val="0"/>
              </a:spcAft>
              <a:buBlip>
                <a:blip r:embed="rId3"/>
              </a:buBlip>
              <a:defRPr sz="2000">
                <a:solidFill>
                  <a:schemeClr val="tx1"/>
                </a:solidFill>
                <a:latin typeface="+mn-lt"/>
              </a:defRPr>
            </a:lvl6pPr>
            <a:lvl7pPr marL="2971800" indent="-228600" algn="l" rtl="0" eaLnBrk="1" fontAlgn="base" hangingPunct="1">
              <a:spcBef>
                <a:spcPct val="20000"/>
              </a:spcBef>
              <a:spcAft>
                <a:spcPct val="0"/>
              </a:spcAft>
              <a:buBlip>
                <a:blip r:embed="rId3"/>
              </a:buBlip>
              <a:defRPr sz="2000">
                <a:solidFill>
                  <a:schemeClr val="tx1"/>
                </a:solidFill>
                <a:latin typeface="+mn-lt"/>
              </a:defRPr>
            </a:lvl7pPr>
            <a:lvl8pPr marL="3429000" indent="-228600" algn="l" rtl="0" eaLnBrk="1" fontAlgn="base" hangingPunct="1">
              <a:spcBef>
                <a:spcPct val="20000"/>
              </a:spcBef>
              <a:spcAft>
                <a:spcPct val="0"/>
              </a:spcAft>
              <a:buBlip>
                <a:blip r:embed="rId3"/>
              </a:buBlip>
              <a:defRPr sz="2000">
                <a:solidFill>
                  <a:schemeClr val="tx1"/>
                </a:solidFill>
                <a:latin typeface="+mn-lt"/>
              </a:defRPr>
            </a:lvl8pPr>
            <a:lvl9pPr marL="3886200" indent="-228600" algn="l" rtl="0" eaLnBrk="1" fontAlgn="base" hangingPunct="1">
              <a:spcBef>
                <a:spcPct val="20000"/>
              </a:spcBef>
              <a:spcAft>
                <a:spcPct val="0"/>
              </a:spcAft>
              <a:buBlip>
                <a:blip r:embed="rId3"/>
              </a:buBlip>
              <a:defRPr sz="2000">
                <a:solidFill>
                  <a:schemeClr val="tx1"/>
                </a:solidFill>
                <a:latin typeface="+mn-lt"/>
              </a:defRPr>
            </a:lvl9pPr>
          </a:lstStyle>
          <a:p>
            <a:r>
              <a:rPr lang="en-US" sz="2200" kern="0" dirty="0" smtClean="0">
                <a:latin typeface="Arial" panose="020B0604020202020204" pitchFamily="34" charset="0"/>
                <a:cs typeface="Arial" panose="020B0604020202020204" pitchFamily="34" charset="0"/>
              </a:rPr>
              <a:t>Knowledge Assessment</a:t>
            </a:r>
          </a:p>
          <a:p>
            <a:pPr lvl="1"/>
            <a:r>
              <a:rPr lang="en-US" sz="2000" kern="0" dirty="0" smtClean="0">
                <a:latin typeface="Arial" panose="020B0604020202020204" pitchFamily="34" charset="0"/>
                <a:cs typeface="Arial" panose="020B0604020202020204" pitchFamily="34" charset="0"/>
              </a:rPr>
              <a:t>Active chapters and order of </a:t>
            </a:r>
            <a:r>
              <a:rPr lang="en-US" sz="2000" kern="0" dirty="0" smtClean="0">
                <a:latin typeface="Arial" panose="020B0604020202020204" pitchFamily="34" charset="0"/>
                <a:cs typeface="Arial" panose="020B0604020202020204" pitchFamily="34" charset="0"/>
              </a:rPr>
              <a:t>installation</a:t>
            </a:r>
          </a:p>
          <a:p>
            <a:pPr lvl="2"/>
            <a:r>
              <a:rPr lang="en-US" sz="1800" kern="0" dirty="0" smtClean="0">
                <a:latin typeface="Arial" panose="020B0604020202020204" pitchFamily="34" charset="0"/>
                <a:cs typeface="Arial" panose="020B0604020202020204" pitchFamily="34" charset="0"/>
              </a:rPr>
              <a:t>See page 25 of the Member Manual</a:t>
            </a:r>
            <a:endParaRPr lang="en-US" sz="1800" kern="0" dirty="0" smtClean="0">
              <a:latin typeface="Arial" panose="020B0604020202020204" pitchFamily="34" charset="0"/>
              <a:cs typeface="Arial" panose="020B0604020202020204" pitchFamily="34" charset="0"/>
            </a:endParaRPr>
          </a:p>
          <a:p>
            <a:pPr lvl="1"/>
            <a:r>
              <a:rPr lang="en-US" altLang="en-US" sz="2000" kern="0" dirty="0" smtClean="0">
                <a:latin typeface="Arial" panose="020B0604020202020204" pitchFamily="34" charset="0"/>
                <a:cs typeface="Arial" panose="020B0604020202020204" pitchFamily="34" charset="0"/>
              </a:rPr>
              <a:t>Robert’s </a:t>
            </a:r>
            <a:r>
              <a:rPr lang="en-US" altLang="en-US" sz="2000" kern="0" dirty="0" smtClean="0">
                <a:latin typeface="Arial" panose="020B0604020202020204" pitchFamily="34" charset="0"/>
                <a:cs typeface="Arial" panose="020B0604020202020204" pitchFamily="34" charset="0"/>
              </a:rPr>
              <a:t>Rules of Order</a:t>
            </a:r>
          </a:p>
          <a:p>
            <a:pPr marL="0" indent="0">
              <a:buFontTx/>
              <a:buNone/>
            </a:pPr>
            <a:endParaRPr lang="en-US" altLang="en-US" sz="2400"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864809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National Council</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a:latin typeface="Arial" panose="020B0604020202020204" pitchFamily="34" charset="0"/>
                <a:cs typeface="Arial" panose="020B0604020202020204" pitchFamily="34" charset="0"/>
              </a:rPr>
              <a:t>Meets at least twice </a:t>
            </a:r>
            <a:r>
              <a:rPr lang="en-US" altLang="en-US" sz="2200" dirty="0" smtClean="0">
                <a:latin typeface="Arial" panose="020B0604020202020204" pitchFamily="34" charset="0"/>
                <a:cs typeface="Arial" panose="020B0604020202020204" pitchFamily="34" charset="0"/>
              </a:rPr>
              <a:t>annually</a:t>
            </a:r>
          </a:p>
          <a:p>
            <a:pPr lvl="1"/>
            <a:r>
              <a:rPr lang="en-US" altLang="en-US" sz="2000" dirty="0" smtClean="0">
                <a:latin typeface="Arial" panose="020B0604020202020204" pitchFamily="34" charset="0"/>
                <a:cs typeface="Arial" panose="020B0604020202020204" pitchFamily="34" charset="0"/>
              </a:rPr>
              <a:t>Between regular meetings, members review and implement the affairs of the sorority through frequent correspondence and communication</a:t>
            </a:r>
          </a:p>
          <a:p>
            <a:r>
              <a:rPr lang="en-US" altLang="en-US" sz="2200" dirty="0" smtClean="0">
                <a:latin typeface="Arial" panose="020B0604020202020204" pitchFamily="34" charset="0"/>
                <a:cs typeface="Arial" panose="020B0604020202020204" pitchFamily="34" charset="0"/>
              </a:rPr>
              <a:t>Has </a:t>
            </a:r>
            <a:r>
              <a:rPr lang="en-US" altLang="en-US" sz="2200" dirty="0">
                <a:latin typeface="Arial" panose="020B0604020202020204" pitchFamily="34" charset="0"/>
                <a:cs typeface="Arial" panose="020B0604020202020204" pitchFamily="34" charset="0"/>
              </a:rPr>
              <a:t>general supervision, direction and advisory powers of the sorority at all </a:t>
            </a:r>
            <a:r>
              <a:rPr lang="en-US" altLang="en-US" sz="2200" dirty="0" smtClean="0">
                <a:latin typeface="Arial" panose="020B0604020202020204" pitchFamily="34" charset="0"/>
                <a:cs typeface="Arial" panose="020B0604020202020204" pitchFamily="34" charset="0"/>
              </a:rPr>
              <a:t>times</a:t>
            </a:r>
            <a:endParaRPr lang="en-US" altLang="en-US" sz="2200" dirty="0" smtClean="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Elected </a:t>
            </a:r>
            <a:r>
              <a:rPr lang="en-US" altLang="en-US" sz="2200" dirty="0" smtClean="0">
                <a:latin typeface="Arial" panose="020B0604020202020204" pitchFamily="34" charset="0"/>
                <a:cs typeface="Arial" panose="020B0604020202020204" pitchFamily="34" charset="0"/>
              </a:rPr>
              <a:t>positions of nine alumnae</a:t>
            </a:r>
          </a:p>
          <a:p>
            <a:r>
              <a:rPr lang="en-US" altLang="en-US" sz="2200" dirty="0" smtClean="0">
                <a:latin typeface="Arial" panose="020B0604020202020204" pitchFamily="34" charset="0"/>
                <a:cs typeface="Arial" panose="020B0604020202020204" pitchFamily="34" charset="0"/>
              </a:rPr>
              <a:t>Positions </a:t>
            </a:r>
            <a:r>
              <a:rPr lang="en-US" altLang="en-US" sz="2200" dirty="0" smtClean="0">
                <a:latin typeface="Arial" panose="020B0604020202020204" pitchFamily="34" charset="0"/>
                <a:cs typeface="Arial" panose="020B0604020202020204" pitchFamily="34" charset="0"/>
              </a:rPr>
              <a:t>are two year </a:t>
            </a:r>
            <a:r>
              <a:rPr lang="en-US" altLang="en-US" sz="2200" dirty="0" smtClean="0">
                <a:latin typeface="Arial" panose="020B0604020202020204" pitchFamily="34" charset="0"/>
                <a:cs typeface="Arial" panose="020B0604020202020204" pitchFamily="34" charset="0"/>
              </a:rPr>
              <a:t>terms</a:t>
            </a:r>
          </a:p>
          <a:p>
            <a:r>
              <a:rPr lang="en-US" altLang="en-US" sz="2200" dirty="0" smtClean="0">
                <a:latin typeface="Arial" panose="020B0604020202020204" pitchFamily="34" charset="0"/>
                <a:cs typeface="Arial" panose="020B0604020202020204" pitchFamily="34" charset="0"/>
              </a:rPr>
              <a:t>Executive </a:t>
            </a:r>
            <a:r>
              <a:rPr lang="en-US" altLang="en-US" sz="2200" dirty="0" smtClean="0">
                <a:latin typeface="Arial" panose="020B0604020202020204" pitchFamily="34" charset="0"/>
                <a:cs typeface="Arial" panose="020B0604020202020204" pitchFamily="34" charset="0"/>
              </a:rPr>
              <a:t>Director is only paid position</a:t>
            </a:r>
          </a:p>
          <a:p>
            <a:endParaRPr lang="en-US" altLang="en-US"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613256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National Council</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National President – Allison </a:t>
            </a:r>
            <a:r>
              <a:rPr lang="en-US" altLang="en-US" sz="2200" dirty="0" err="1" smtClean="0">
                <a:latin typeface="Arial" panose="020B0604020202020204" pitchFamily="34" charset="0"/>
                <a:cs typeface="Arial" panose="020B0604020202020204" pitchFamily="34" charset="0"/>
              </a:rPr>
              <a:t>Lenhoff</a:t>
            </a:r>
            <a:endParaRPr lang="en-US" altLang="en-US" sz="2200" dirty="0" smtClean="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National Vice President of Standards – Becky Frye</a:t>
            </a:r>
          </a:p>
          <a:p>
            <a:r>
              <a:rPr lang="en-US" altLang="en-US" sz="2200" dirty="0" smtClean="0">
                <a:latin typeface="Arial" panose="020B0604020202020204" pitchFamily="34" charset="0"/>
                <a:cs typeface="Arial" panose="020B0604020202020204" pitchFamily="34" charset="0"/>
              </a:rPr>
              <a:t>National Vice President of Communication – Katie Cook</a:t>
            </a:r>
          </a:p>
          <a:p>
            <a:r>
              <a:rPr lang="en-US" altLang="en-US" sz="2200" dirty="0" smtClean="0">
                <a:latin typeface="Arial" panose="020B0604020202020204" pitchFamily="34" charset="0"/>
                <a:cs typeface="Arial" panose="020B0604020202020204" pitchFamily="34" charset="0"/>
              </a:rPr>
              <a:t>National Vice President of Finance – Christine </a:t>
            </a:r>
            <a:r>
              <a:rPr lang="en-US" altLang="en-US" sz="2200" dirty="0" err="1" smtClean="0">
                <a:latin typeface="Arial" panose="020B0604020202020204" pitchFamily="34" charset="0"/>
                <a:cs typeface="Arial" panose="020B0604020202020204" pitchFamily="34" charset="0"/>
              </a:rPr>
              <a:t>MacLaren</a:t>
            </a:r>
            <a:endParaRPr lang="en-US" altLang="en-US" sz="2200" dirty="0" smtClean="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National Vice President of Collegiate Affairs – Alex </a:t>
            </a:r>
            <a:r>
              <a:rPr lang="en-US" altLang="en-US" sz="2200" dirty="0" err="1" smtClean="0">
                <a:latin typeface="Arial" panose="020B0604020202020204" pitchFamily="34" charset="0"/>
                <a:cs typeface="Arial" panose="020B0604020202020204" pitchFamily="34" charset="0"/>
              </a:rPr>
              <a:t>Caliguire</a:t>
            </a:r>
            <a:endParaRPr lang="en-US" altLang="en-US" sz="2200" dirty="0" smtClean="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National Vice President of Alumnae Affairs – Jennifer Lee</a:t>
            </a:r>
          </a:p>
          <a:p>
            <a:r>
              <a:rPr lang="en-US" altLang="en-US" sz="2200" dirty="0" smtClean="0">
                <a:latin typeface="Arial" panose="020B0604020202020204" pitchFamily="34" charset="0"/>
                <a:cs typeface="Arial" panose="020B0604020202020204" pitchFamily="34" charset="0"/>
              </a:rPr>
              <a:t>National Vice President of Expansion – Leanne Smith</a:t>
            </a:r>
          </a:p>
          <a:p>
            <a:r>
              <a:rPr lang="en-US" altLang="en-US" sz="2200" dirty="0" smtClean="0">
                <a:latin typeface="Arial" panose="020B0604020202020204" pitchFamily="34" charset="0"/>
                <a:cs typeface="Arial" panose="020B0604020202020204" pitchFamily="34" charset="0"/>
              </a:rPr>
              <a:t>National Vice President of Programming – Melissa Barber</a:t>
            </a:r>
          </a:p>
          <a:p>
            <a:r>
              <a:rPr lang="en-US" altLang="en-US" sz="2200" dirty="0" smtClean="0">
                <a:latin typeface="Arial" panose="020B0604020202020204" pitchFamily="34" charset="0"/>
                <a:cs typeface="Arial" panose="020B0604020202020204" pitchFamily="34" charset="0"/>
              </a:rPr>
              <a:t>National Vice President of Publications – Sara Newman</a:t>
            </a:r>
            <a:endParaRPr lang="en-US" altLang="en-US" sz="2200" dirty="0" smtClean="0">
              <a:latin typeface="Arial" panose="020B0604020202020204" pitchFamily="34" charset="0"/>
              <a:cs typeface="Arial" panose="020B0604020202020204" pitchFamily="34" charset="0"/>
            </a:endParaRPr>
          </a:p>
          <a:p>
            <a:endParaRPr lang="en-US" altLang="en-US"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34710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National Convention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724400"/>
          </a:xfrm>
        </p:spPr>
        <p:txBody>
          <a:bodyPr/>
          <a:lstStyle/>
          <a:p>
            <a:r>
              <a:rPr lang="en-US" altLang="en-US" sz="2200" dirty="0" smtClean="0">
                <a:latin typeface="Arial" panose="020B0604020202020204" pitchFamily="34" charset="0"/>
                <a:cs typeface="Arial" panose="020B0604020202020204" pitchFamily="34" charset="0"/>
              </a:rPr>
              <a:t>Overall legislative body of the sorority</a:t>
            </a:r>
          </a:p>
          <a:p>
            <a:r>
              <a:rPr lang="en-US" altLang="en-US" sz="2200" dirty="0" smtClean="0">
                <a:latin typeface="Arial" panose="020B0604020202020204" pitchFamily="34" charset="0"/>
                <a:cs typeface="Arial" panose="020B0604020202020204" pitchFamily="34" charset="0"/>
              </a:rPr>
              <a:t>Comprised of delegates from each active chapter and alumnae organization and the members of National Council</a:t>
            </a:r>
          </a:p>
          <a:p>
            <a:r>
              <a:rPr lang="en-US" altLang="en-US" sz="2200" dirty="0" smtClean="0">
                <a:latin typeface="Arial" panose="020B0604020202020204" pitchFamily="34" charset="0"/>
                <a:cs typeface="Arial" panose="020B0604020202020204" pitchFamily="34" charset="0"/>
              </a:rPr>
              <a:t>Meets every two </a:t>
            </a:r>
            <a:r>
              <a:rPr lang="en-US" altLang="en-US" sz="2200" dirty="0" smtClean="0">
                <a:latin typeface="Arial" panose="020B0604020202020204" pitchFamily="34" charset="0"/>
                <a:cs typeface="Arial" panose="020B0604020202020204" pitchFamily="34" charset="0"/>
              </a:rPr>
              <a:t>years to conduct sorority business</a:t>
            </a:r>
            <a:endParaRPr lang="en-US" altLang="en-US" sz="18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Duties and Responsibilities</a:t>
            </a:r>
          </a:p>
          <a:p>
            <a:pPr lvl="1"/>
            <a:r>
              <a:rPr lang="en-US" altLang="en-US" sz="2000" dirty="0" smtClean="0">
                <a:latin typeface="Arial" panose="020B0604020202020204" pitchFamily="34" charset="0"/>
                <a:cs typeface="Arial" panose="020B0604020202020204" pitchFamily="34" charset="0"/>
              </a:rPr>
              <a:t>Final Court of Appeals on the interpretation of the Constitution, Ritual, Bylaws and Policies</a:t>
            </a:r>
          </a:p>
          <a:p>
            <a:pPr lvl="1"/>
            <a:r>
              <a:rPr lang="en-US" altLang="en-US" sz="2000" dirty="0" smtClean="0">
                <a:latin typeface="Arial" panose="020B0604020202020204" pitchFamily="34" charset="0"/>
                <a:cs typeface="Arial" panose="020B0604020202020204" pitchFamily="34" charset="0"/>
              </a:rPr>
              <a:t>Can expel, suspend or reinstate the charter of a chapter</a:t>
            </a:r>
          </a:p>
          <a:p>
            <a:pPr lvl="1"/>
            <a:r>
              <a:rPr lang="en-US" altLang="en-US" sz="2000" dirty="0" smtClean="0">
                <a:latin typeface="Arial" panose="020B0604020202020204" pitchFamily="34" charset="0"/>
                <a:cs typeface="Arial" panose="020B0604020202020204" pitchFamily="34" charset="0"/>
              </a:rPr>
              <a:t>Elects national council members</a:t>
            </a:r>
            <a:endParaRPr lang="en-US" alt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908154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Voting at National Convention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Entire National Council receives one vote</a:t>
            </a:r>
          </a:p>
          <a:p>
            <a:r>
              <a:rPr lang="en-US" altLang="en-US" sz="2200" dirty="0" smtClean="0">
                <a:latin typeface="Arial" panose="020B0604020202020204" pitchFamily="34" charset="0"/>
                <a:cs typeface="Arial" panose="020B0604020202020204" pitchFamily="34" charset="0"/>
              </a:rPr>
              <a:t>Active chapters receive two votes</a:t>
            </a:r>
          </a:p>
          <a:p>
            <a:r>
              <a:rPr lang="en-US" altLang="en-US" sz="2200" dirty="0" smtClean="0">
                <a:latin typeface="Arial" panose="020B0604020202020204" pitchFamily="34" charset="0"/>
                <a:cs typeface="Arial" panose="020B0604020202020204" pitchFamily="34" charset="0"/>
              </a:rPr>
              <a:t>Alumnae organizations receive one vote</a:t>
            </a:r>
            <a:endParaRPr lang="en-US"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69690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National Awards</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305800" cy="4191000"/>
          </a:xfrm>
        </p:spPr>
        <p:txBody>
          <a:bodyPr/>
          <a:lstStyle/>
          <a:p>
            <a:r>
              <a:rPr lang="en-US" altLang="en-US" sz="2200" dirty="0" err="1" smtClean="0">
                <a:latin typeface="Arial" panose="020B0604020202020204" pitchFamily="34" charset="0"/>
                <a:cs typeface="Arial" panose="020B0604020202020204" pitchFamily="34" charset="0"/>
              </a:rPr>
              <a:t>Rashmi</a:t>
            </a:r>
            <a:r>
              <a:rPr lang="en-US" altLang="en-US" sz="2200" dirty="0" smtClean="0">
                <a:latin typeface="Arial" panose="020B0604020202020204" pitchFamily="34" charset="0"/>
                <a:cs typeface="Arial" panose="020B0604020202020204" pitchFamily="34" charset="0"/>
              </a:rPr>
              <a:t> Khanna Scholarship Award</a:t>
            </a:r>
          </a:p>
          <a:p>
            <a:pPr lvl="1"/>
            <a:r>
              <a:rPr lang="en-US" altLang="en-US" sz="2000" dirty="0" smtClean="0">
                <a:latin typeface="Arial" panose="020B0604020202020204" pitchFamily="34" charset="0"/>
                <a:cs typeface="Arial" panose="020B0604020202020204" pitchFamily="34" charset="0"/>
              </a:rPr>
              <a:t>Chapter that shows greatest overall improvement in grade point average for the year</a:t>
            </a:r>
          </a:p>
          <a:p>
            <a:r>
              <a:rPr lang="en-US" altLang="en-US" sz="2200" dirty="0" smtClean="0">
                <a:latin typeface="Arial" panose="020B0604020202020204" pitchFamily="34" charset="0"/>
                <a:cs typeface="Arial" panose="020B0604020202020204" pitchFamily="34" charset="0"/>
              </a:rPr>
              <a:t>Abby McDonald Spirit Award</a:t>
            </a:r>
          </a:p>
          <a:p>
            <a:pPr lvl="1"/>
            <a:r>
              <a:rPr lang="en-US" altLang="en-US" sz="2000" dirty="0" smtClean="0">
                <a:latin typeface="Arial" panose="020B0604020202020204" pitchFamily="34" charset="0"/>
                <a:cs typeface="Arial" panose="020B0604020202020204" pitchFamily="34" charset="0"/>
              </a:rPr>
              <a:t>Chapter that participates in the most significant university social activities throughout the year</a:t>
            </a:r>
          </a:p>
          <a:p>
            <a:r>
              <a:rPr lang="en-US" altLang="en-US" sz="2200" dirty="0" smtClean="0">
                <a:latin typeface="Arial" panose="020B0604020202020204" pitchFamily="34" charset="0"/>
                <a:cs typeface="Arial" panose="020B0604020202020204" pitchFamily="34" charset="0"/>
              </a:rPr>
              <a:t>Christine Mooney Service  Award</a:t>
            </a:r>
          </a:p>
          <a:p>
            <a:pPr lvl="1"/>
            <a:r>
              <a:rPr lang="en-US" altLang="en-US" sz="2000" dirty="0" smtClean="0">
                <a:latin typeface="Arial" panose="020B0604020202020204" pitchFamily="34" charset="0"/>
                <a:cs typeface="Arial" panose="020B0604020202020204" pitchFamily="34" charset="0"/>
              </a:rPr>
              <a:t>Chapter with the highest number of service hours per sister</a:t>
            </a:r>
          </a:p>
          <a:p>
            <a:r>
              <a:rPr lang="en-US" altLang="en-US" sz="2200" dirty="0" smtClean="0">
                <a:latin typeface="Arial" panose="020B0604020202020204" pitchFamily="34" charset="0"/>
                <a:cs typeface="Arial" panose="020B0604020202020204" pitchFamily="34" charset="0"/>
              </a:rPr>
              <a:t>Senior Award</a:t>
            </a:r>
          </a:p>
          <a:p>
            <a:pPr lvl="1"/>
            <a:r>
              <a:rPr lang="en-US" altLang="en-US" sz="2000" dirty="0" smtClean="0">
                <a:latin typeface="Arial" panose="020B0604020202020204" pitchFamily="34" charset="0"/>
                <a:cs typeface="Arial" panose="020B0604020202020204" pitchFamily="34" charset="0"/>
              </a:rPr>
              <a:t>Senior who has best exemplified good character, given distinguished service to Phi Sigma Rho and whose achievements in varied fields of student activity have brought honor and prestige to the name of Phi Sigma Rho</a:t>
            </a:r>
          </a:p>
        </p:txBody>
      </p:sp>
    </p:spTree>
    <p:extLst>
      <p:ext uri="{BB962C8B-B14F-4D97-AF65-F5344CB8AC3E}">
        <p14:creationId xmlns:p14="http://schemas.microsoft.com/office/powerpoint/2010/main" val="388974429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National Awards</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a:latin typeface="Arial" panose="020B0604020202020204" pitchFamily="34" charset="0"/>
                <a:cs typeface="Arial" panose="020B0604020202020204" pitchFamily="34" charset="0"/>
              </a:rPr>
              <a:t>Lifetime Achievement Award</a:t>
            </a:r>
          </a:p>
          <a:p>
            <a:pPr lvl="1"/>
            <a:r>
              <a:rPr lang="en-US" altLang="en-US" sz="2000" dirty="0">
                <a:latin typeface="Arial" panose="020B0604020202020204" pitchFamily="34" charset="0"/>
                <a:cs typeface="Arial" panose="020B0604020202020204" pitchFamily="34" charset="0"/>
              </a:rPr>
              <a:t>Alumnae or honorary member of the sorority whose achievements in their field of endeavor have brought honor and prestige to the name of Phi Sigma Rho</a:t>
            </a:r>
          </a:p>
          <a:p>
            <a:r>
              <a:rPr lang="en-US" altLang="en-US" sz="2200" dirty="0" smtClean="0">
                <a:latin typeface="Arial" panose="020B0604020202020204" pitchFamily="34" charset="0"/>
                <a:cs typeface="Arial" panose="020B0604020202020204" pitchFamily="34" charset="0"/>
              </a:rPr>
              <a:t>Chapter </a:t>
            </a:r>
            <a:r>
              <a:rPr lang="en-US" altLang="en-US" sz="2200" dirty="0">
                <a:latin typeface="Arial" panose="020B0604020202020204" pitchFamily="34" charset="0"/>
                <a:cs typeface="Arial" panose="020B0604020202020204" pitchFamily="34" charset="0"/>
              </a:rPr>
              <a:t>Advisor Award</a:t>
            </a:r>
          </a:p>
          <a:p>
            <a:pPr lvl="1"/>
            <a:r>
              <a:rPr lang="en-US" altLang="en-US" sz="2000" dirty="0">
                <a:latin typeface="Arial" panose="020B0604020202020204" pitchFamily="34" charset="0"/>
                <a:cs typeface="Arial" panose="020B0604020202020204" pitchFamily="34" charset="0"/>
              </a:rPr>
              <a:t>An outstanding alumnae advisor, faculty advisor, or any other person serving as an advising capacity of an active </a:t>
            </a:r>
            <a:r>
              <a:rPr lang="en-US" altLang="en-US" sz="2000" dirty="0" smtClean="0">
                <a:latin typeface="Arial" panose="020B0604020202020204" pitchFamily="34" charset="0"/>
                <a:cs typeface="Arial" panose="020B0604020202020204" pitchFamily="34" charset="0"/>
              </a:rPr>
              <a:t>chapter</a:t>
            </a:r>
          </a:p>
          <a:p>
            <a:r>
              <a:rPr lang="en-US" altLang="en-US" sz="2200" dirty="0" smtClean="0">
                <a:latin typeface="Arial" panose="020B0604020202020204" pitchFamily="34" charset="0"/>
                <a:cs typeface="Arial" panose="020B0604020202020204" pitchFamily="34" charset="0"/>
              </a:rPr>
              <a:t>Alumna Officer Award</a:t>
            </a:r>
          </a:p>
          <a:p>
            <a:pPr lvl="1"/>
            <a:r>
              <a:rPr lang="en-US" altLang="en-US" sz="2000" dirty="0" smtClean="0">
                <a:latin typeface="Arial" panose="020B0604020202020204" pitchFamily="34" charset="0"/>
                <a:cs typeface="Arial" panose="020B0604020202020204" pitchFamily="34" charset="0"/>
              </a:rPr>
              <a:t>Outstanding alumnae member serving as an officer of an alumnae organization</a:t>
            </a:r>
          </a:p>
        </p:txBody>
      </p:sp>
    </p:spTree>
    <p:extLst>
      <p:ext uri="{BB962C8B-B14F-4D97-AF65-F5344CB8AC3E}">
        <p14:creationId xmlns:p14="http://schemas.microsoft.com/office/powerpoint/2010/main" val="3107403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National Awards</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a:latin typeface="Arial" panose="020B0604020202020204" pitchFamily="34" charset="0"/>
                <a:cs typeface="Arial" panose="020B0604020202020204" pitchFamily="34" charset="0"/>
              </a:rPr>
              <a:t>President’s Commendation</a:t>
            </a:r>
          </a:p>
          <a:p>
            <a:pPr lvl="1"/>
            <a:r>
              <a:rPr lang="en-US" altLang="en-US" sz="2000" dirty="0">
                <a:latin typeface="Arial" panose="020B0604020202020204" pitchFamily="34" charset="0"/>
                <a:cs typeface="Arial" panose="020B0604020202020204" pitchFamily="34" charset="0"/>
              </a:rPr>
              <a:t>Active, alumnae or honorary members who perform outstanding service to the sorority, active chapter, or to non-members in special circumstances</a:t>
            </a:r>
          </a:p>
          <a:p>
            <a:r>
              <a:rPr lang="en-US" altLang="en-US" sz="2200" dirty="0">
                <a:latin typeface="Arial" panose="020B0604020202020204" pitchFamily="34" charset="0"/>
                <a:cs typeface="Arial" panose="020B0604020202020204" pitchFamily="34" charset="0"/>
              </a:rPr>
              <a:t>Rising to Excellence Award</a:t>
            </a:r>
          </a:p>
          <a:p>
            <a:pPr lvl="1"/>
            <a:r>
              <a:rPr lang="en-US" altLang="en-US" sz="2000" dirty="0">
                <a:latin typeface="Arial" panose="020B0604020202020204" pitchFamily="34" charset="0"/>
                <a:cs typeface="Arial" panose="020B0604020202020204" pitchFamily="34" charset="0"/>
              </a:rPr>
              <a:t>Active chapters that meet a level of excellence as defined in the “Rising to Excellence” </a:t>
            </a:r>
            <a:r>
              <a:rPr lang="en-US" altLang="en-US" sz="2000" dirty="0" smtClean="0">
                <a:latin typeface="Arial" panose="020B0604020202020204" pitchFamily="34" charset="0"/>
                <a:cs typeface="Arial" panose="020B0604020202020204" pitchFamily="34" charset="0"/>
              </a:rPr>
              <a:t>procedures</a:t>
            </a:r>
            <a:endParaRPr lang="en-US" altLang="en-US" sz="2000" dirty="0">
              <a:latin typeface="Arial" panose="020B0604020202020204" pitchFamily="34" charset="0"/>
              <a:cs typeface="Arial" panose="020B0604020202020204" pitchFamily="34" charset="0"/>
            </a:endParaRPr>
          </a:p>
        </p:txBody>
      </p:sp>
      <p:sp>
        <p:nvSpPr>
          <p:cNvPr id="6" name="Rectangle 3"/>
          <p:cNvSpPr txBox="1">
            <a:spLocks noChangeArrowheads="1"/>
          </p:cNvSpPr>
          <p:nvPr/>
        </p:nvSpPr>
        <p:spPr bwMode="auto">
          <a:xfrm>
            <a:off x="152400" y="5486400"/>
            <a:ext cx="883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2"/>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2"/>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2"/>
              </a:buBlip>
              <a:defRPr sz="2000">
                <a:solidFill>
                  <a:schemeClr val="tx1"/>
                </a:solidFill>
                <a:latin typeface="+mn-lt"/>
              </a:defRPr>
            </a:lvl5pPr>
            <a:lvl6pPr marL="2514600" indent="-228600" algn="l" rtl="0" eaLnBrk="1" fontAlgn="base" hangingPunct="1">
              <a:spcBef>
                <a:spcPct val="20000"/>
              </a:spcBef>
              <a:spcAft>
                <a:spcPct val="0"/>
              </a:spcAft>
              <a:buBlip>
                <a:blip r:embed="rId2"/>
              </a:buBlip>
              <a:defRPr sz="2000">
                <a:solidFill>
                  <a:schemeClr val="tx1"/>
                </a:solidFill>
                <a:latin typeface="+mn-lt"/>
              </a:defRPr>
            </a:lvl6pPr>
            <a:lvl7pPr marL="2971800" indent="-228600" algn="l" rtl="0" eaLnBrk="1" fontAlgn="base" hangingPunct="1">
              <a:spcBef>
                <a:spcPct val="20000"/>
              </a:spcBef>
              <a:spcAft>
                <a:spcPct val="0"/>
              </a:spcAft>
              <a:buBlip>
                <a:blip r:embed="rId2"/>
              </a:buBlip>
              <a:defRPr sz="2000">
                <a:solidFill>
                  <a:schemeClr val="tx1"/>
                </a:solidFill>
                <a:latin typeface="+mn-lt"/>
              </a:defRPr>
            </a:lvl7pPr>
            <a:lvl8pPr marL="3429000" indent="-228600" algn="l" rtl="0" eaLnBrk="1" fontAlgn="base" hangingPunct="1">
              <a:spcBef>
                <a:spcPct val="20000"/>
              </a:spcBef>
              <a:spcAft>
                <a:spcPct val="0"/>
              </a:spcAft>
              <a:buBlip>
                <a:blip r:embed="rId2"/>
              </a:buBlip>
              <a:defRPr sz="2000">
                <a:solidFill>
                  <a:schemeClr val="tx1"/>
                </a:solidFill>
                <a:latin typeface="+mn-lt"/>
              </a:defRPr>
            </a:lvl8pPr>
            <a:lvl9pPr marL="3886200" indent="-228600" algn="l" rtl="0" eaLnBrk="1" fontAlgn="base" hangingPunct="1">
              <a:spcBef>
                <a:spcPct val="20000"/>
              </a:spcBef>
              <a:spcAft>
                <a:spcPct val="0"/>
              </a:spcAft>
              <a:buBlip>
                <a:blip r:embed="rId2"/>
              </a:buBlip>
              <a:defRPr sz="2000">
                <a:solidFill>
                  <a:schemeClr val="tx1"/>
                </a:solidFill>
                <a:latin typeface="+mn-lt"/>
              </a:defRPr>
            </a:lvl9pPr>
          </a:lstStyle>
          <a:p>
            <a:pPr marL="0" indent="0" algn="ctr">
              <a:buNone/>
            </a:pPr>
            <a:r>
              <a:rPr lang="en-US" altLang="en-US" sz="2200" i="1" kern="0" dirty="0" smtClean="0">
                <a:latin typeface="Arial" panose="020B0604020202020204" pitchFamily="34" charset="0"/>
                <a:cs typeface="Arial" panose="020B0604020202020204" pitchFamily="34" charset="0"/>
              </a:rPr>
              <a:t>See page </a:t>
            </a:r>
            <a:r>
              <a:rPr lang="en-US" altLang="en-US" sz="2200" i="1" kern="0" dirty="0" smtClean="0">
                <a:latin typeface="Arial" panose="020B0604020202020204" pitchFamily="34" charset="0"/>
                <a:cs typeface="Arial" panose="020B0604020202020204" pitchFamily="34" charset="0"/>
              </a:rPr>
              <a:t>26 </a:t>
            </a:r>
            <a:r>
              <a:rPr lang="en-US" altLang="en-US" sz="2200" i="1" kern="0" dirty="0" smtClean="0">
                <a:latin typeface="Arial" panose="020B0604020202020204" pitchFamily="34" charset="0"/>
                <a:cs typeface="Arial" panose="020B0604020202020204" pitchFamily="34" charset="0"/>
              </a:rPr>
              <a:t>for more information regarding the national awards</a:t>
            </a:r>
          </a:p>
        </p:txBody>
      </p:sp>
    </p:spTree>
    <p:extLst>
      <p:ext uri="{BB962C8B-B14F-4D97-AF65-F5344CB8AC3E}">
        <p14:creationId xmlns:p14="http://schemas.microsoft.com/office/powerpoint/2010/main" val="272014734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Regional Field Director</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Voluntary position</a:t>
            </a:r>
          </a:p>
          <a:p>
            <a:r>
              <a:rPr lang="en-US" altLang="en-US" sz="2200" dirty="0" smtClean="0">
                <a:latin typeface="Arial" panose="020B0604020202020204" pitchFamily="34" charset="0"/>
                <a:cs typeface="Arial" panose="020B0604020202020204" pitchFamily="34" charset="0"/>
              </a:rPr>
              <a:t>Oversees active chapters in her region</a:t>
            </a:r>
          </a:p>
          <a:p>
            <a:r>
              <a:rPr lang="en-US" altLang="en-US" sz="2200" dirty="0" smtClean="0">
                <a:latin typeface="Arial" panose="020B0604020202020204" pitchFamily="34" charset="0"/>
                <a:cs typeface="Arial" panose="020B0604020202020204" pitchFamily="34" charset="0"/>
              </a:rPr>
              <a:t>Reports to the National Vice President of Collegiate Affairs</a:t>
            </a:r>
          </a:p>
          <a:p>
            <a:r>
              <a:rPr lang="en-US" altLang="en-US" sz="2200" dirty="0" smtClean="0">
                <a:latin typeface="Arial" panose="020B0604020202020204" pitchFamily="34" charset="0"/>
                <a:cs typeface="Arial" panose="020B0604020202020204" pitchFamily="34" charset="0"/>
              </a:rPr>
              <a:t>Required to make a visit to her assigned chapters annually</a:t>
            </a:r>
            <a:endParaRPr lang="en-US" altLang="en-US" sz="1800" dirty="0" smtClean="0">
              <a:latin typeface="Arial" panose="020B0604020202020204" pitchFamily="34" charset="0"/>
              <a:cs typeface="Arial" panose="020B0604020202020204" pitchFamily="34" charset="0"/>
            </a:endParaRPr>
          </a:p>
          <a:p>
            <a:pPr lvl="1"/>
            <a:endParaRPr lang="en-US" altLang="en-US" sz="1800" dirty="0">
              <a:latin typeface="Arial" panose="020B0604020202020204" pitchFamily="34" charset="0"/>
              <a:cs typeface="Arial" panose="020B0604020202020204" pitchFamily="34" charset="0"/>
            </a:endParaRPr>
          </a:p>
          <a:p>
            <a:pPr marL="0" indent="0" algn="ctr">
              <a:buNone/>
            </a:pPr>
            <a:endParaRPr lang="en-US" altLang="en-US" dirty="0"/>
          </a:p>
        </p:txBody>
      </p:sp>
    </p:spTree>
    <p:extLst>
      <p:ext uri="{BB962C8B-B14F-4D97-AF65-F5344CB8AC3E}">
        <p14:creationId xmlns:p14="http://schemas.microsoft.com/office/powerpoint/2010/main" val="422234417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Logo Template">
  <a:themeElements>
    <a:clrScheme name="">
      <a:dk1>
        <a:srgbClr val="000000"/>
      </a:dk1>
      <a:lt1>
        <a:srgbClr val="FFFFFF"/>
      </a:lt1>
      <a:dk2>
        <a:srgbClr val="000000"/>
      </a:dk2>
      <a:lt2>
        <a:srgbClr val="808080"/>
      </a:lt2>
      <a:accent1>
        <a:srgbClr val="993366"/>
      </a:accent1>
      <a:accent2>
        <a:srgbClr val="D60093"/>
      </a:accent2>
      <a:accent3>
        <a:srgbClr val="FFFFFF"/>
      </a:accent3>
      <a:accent4>
        <a:srgbClr val="000000"/>
      </a:accent4>
      <a:accent5>
        <a:srgbClr val="CAADB8"/>
      </a:accent5>
      <a:accent6>
        <a:srgbClr val="C20085"/>
      </a:accent6>
      <a:hlink>
        <a:srgbClr val="FF33CC"/>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Logo Template</Template>
  <TotalTime>571</TotalTime>
  <Words>608</Words>
  <Application>Microsoft Office PowerPoint</Application>
  <PresentationFormat>On-screen Show (4:3)</PresentationFormat>
  <Paragraphs>83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Logo Template</vt:lpstr>
      <vt:lpstr>PowerPoint Presentation</vt:lpstr>
      <vt:lpstr>National Council</vt:lpstr>
      <vt:lpstr>National Council</vt:lpstr>
      <vt:lpstr>National Convention</vt:lpstr>
      <vt:lpstr>Voting at National Convention</vt:lpstr>
      <vt:lpstr>National Awards</vt:lpstr>
      <vt:lpstr>National Awards</vt:lpstr>
      <vt:lpstr>National Awards</vt:lpstr>
      <vt:lpstr>Regional Field Director</vt:lpstr>
      <vt:lpstr>Public Service Project</vt:lpstr>
      <vt:lpstr>Phi Sigma Rho Foundation</vt:lpstr>
      <vt:lpstr>Phi Sigma Rho Foundation</vt:lpstr>
      <vt:lpstr>Next Week</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Leanne M.</dc:creator>
  <cp:lastModifiedBy>User</cp:lastModifiedBy>
  <cp:revision>28</cp:revision>
  <dcterms:created xsi:type="dcterms:W3CDTF">2013-12-17T15:43:59Z</dcterms:created>
  <dcterms:modified xsi:type="dcterms:W3CDTF">2014-06-16T11:59:20Z</dcterms:modified>
</cp:coreProperties>
</file>